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24"/>
  </p:notesMasterIdLst>
  <p:handoutMasterIdLst>
    <p:handoutMasterId r:id="rId25"/>
  </p:handoutMasterIdLst>
  <p:sldIdLst>
    <p:sldId id="320" r:id="rId2"/>
    <p:sldId id="262" r:id="rId3"/>
    <p:sldId id="263" r:id="rId4"/>
    <p:sldId id="277" r:id="rId5"/>
    <p:sldId id="272" r:id="rId6"/>
    <p:sldId id="303" r:id="rId7"/>
    <p:sldId id="273" r:id="rId8"/>
    <p:sldId id="300" r:id="rId9"/>
    <p:sldId id="304" r:id="rId10"/>
    <p:sldId id="305" r:id="rId11"/>
    <p:sldId id="321" r:id="rId12"/>
    <p:sldId id="274" r:id="rId13"/>
    <p:sldId id="270" r:id="rId14"/>
    <p:sldId id="264" r:id="rId15"/>
    <p:sldId id="308" r:id="rId16"/>
    <p:sldId id="322" r:id="rId17"/>
    <p:sldId id="306" r:id="rId18"/>
    <p:sldId id="289" r:id="rId19"/>
    <p:sldId id="318" r:id="rId20"/>
    <p:sldId id="315" r:id="rId21"/>
    <p:sldId id="319" r:id="rId22"/>
    <p:sldId id="259" r:id="rId23"/>
  </p:sldIdLst>
  <p:sldSz cx="9144000" cy="5715000" type="screen16x10"/>
  <p:notesSz cx="6858000" cy="9144000"/>
  <p:defaultTextStyle>
    <a:defPPr>
      <a:defRPr lang="es-ES_trad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3" autoAdjust="0"/>
    <p:restoredTop sz="94595"/>
  </p:normalViewPr>
  <p:slideViewPr>
    <p:cSldViewPr snapToGrid="0" snapToObjects="1" showGuides="1">
      <p:cViewPr varScale="1">
        <p:scale>
          <a:sx n="82" d="100"/>
          <a:sy n="82" d="100"/>
        </p:scale>
        <p:origin x="1038" y="7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07E4CD7-1DE2-447C-8586-5459B1C2C5FE}" type="datetimeFigureOut">
              <a:rPr lang="es-ES_tradnl"/>
              <a:pPr>
                <a:defRPr/>
              </a:pPr>
              <a:t>08/07/2025</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EC179B4-4C38-4129-9E37-121AFB48B684}" type="slidenum">
              <a:rPr lang="es-ES_tradnl"/>
              <a:pPr>
                <a:defRPr/>
              </a:pPr>
              <a:t>‹Nº›</a:t>
            </a:fld>
            <a:endParaRPr lang="es-ES_tradnl"/>
          </a:p>
        </p:txBody>
      </p:sp>
    </p:spTree>
    <p:extLst>
      <p:ext uri="{BB962C8B-B14F-4D97-AF65-F5344CB8AC3E}">
        <p14:creationId xmlns:p14="http://schemas.microsoft.com/office/powerpoint/2010/main" val="2410017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EF761E9-858C-494A-B69F-B06197703FEE}" type="datetimeFigureOut">
              <a:rPr lang="es-ES_tradnl"/>
              <a:pPr>
                <a:defRPr/>
              </a:pPr>
              <a:t>08/07/2025</a:t>
            </a:fld>
            <a:endParaRPr lang="es-ES_tradnl"/>
          </a:p>
        </p:txBody>
      </p:sp>
      <p:sp>
        <p:nvSpPr>
          <p:cNvPr id="4" name="Marcador de imagen de diapositiva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pPr lvl="0"/>
            <a:endParaRPr lang="es-ES_tradnl"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7EA6EDF8-67FB-441C-A66E-19FF2601159E}" type="slidenum">
              <a:rPr lang="es-ES_tradnl"/>
              <a:pPr>
                <a:defRPr/>
              </a:pPr>
              <a:t>‹Nº›</a:t>
            </a:fld>
            <a:endParaRPr lang="es-ES_tradnl"/>
          </a:p>
        </p:txBody>
      </p:sp>
    </p:spTree>
    <p:extLst>
      <p:ext uri="{BB962C8B-B14F-4D97-AF65-F5344CB8AC3E}">
        <p14:creationId xmlns:p14="http://schemas.microsoft.com/office/powerpoint/2010/main" val="25609019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lvl1pPr>
              <a:defRPr/>
            </a:lvl1pPr>
          </a:lstStyle>
          <a:p>
            <a:pPr>
              <a:defRPr/>
            </a:pPr>
            <a:fld id="{F14572A3-A25B-4AB3-BD16-B5CEEA5E0CA9}" type="datetimeFigureOut">
              <a:rPr lang="es-ES_tradnl"/>
              <a:pPr>
                <a:defRPr/>
              </a:pPr>
              <a:t>08/07/2025</a:t>
            </a:fld>
            <a:endParaRPr lang="es-ES_tradnl"/>
          </a:p>
        </p:txBody>
      </p:sp>
      <p:sp>
        <p:nvSpPr>
          <p:cNvPr id="5" name="Footer Placeholder 4"/>
          <p:cNvSpPr>
            <a:spLocks noGrp="1"/>
          </p:cNvSpPr>
          <p:nvPr>
            <p:ph type="ftr" sz="quarter" idx="11"/>
          </p:nvPr>
        </p:nvSpPr>
        <p:spPr/>
        <p:txBody>
          <a:bodyPr/>
          <a:lstStyle>
            <a:lvl1pPr>
              <a:defRPr/>
            </a:lvl1pPr>
          </a:lstStyle>
          <a:p>
            <a:pPr>
              <a:defRPr/>
            </a:pPr>
            <a:endParaRPr lang="es-ES_tradnl"/>
          </a:p>
        </p:txBody>
      </p:sp>
      <p:sp>
        <p:nvSpPr>
          <p:cNvPr id="6" name="Slide Number Placeholder 5"/>
          <p:cNvSpPr>
            <a:spLocks noGrp="1"/>
          </p:cNvSpPr>
          <p:nvPr>
            <p:ph type="sldNum" sz="quarter" idx="12"/>
          </p:nvPr>
        </p:nvSpPr>
        <p:spPr/>
        <p:txBody>
          <a:bodyPr/>
          <a:lstStyle>
            <a:lvl1pPr>
              <a:defRPr/>
            </a:lvl1pPr>
          </a:lstStyle>
          <a:p>
            <a:pPr>
              <a:defRPr/>
            </a:pPr>
            <a:fld id="{0C7BB68A-216A-4A9E-B0B7-47FBA329DBE0}" type="slidenum">
              <a:rPr lang="es-ES_tradnl"/>
              <a:pPr>
                <a:defRPr/>
              </a:pPr>
              <a:t>‹Nº›</a:t>
            </a:fld>
            <a:endParaRPr lang="es-ES_tradnl"/>
          </a:p>
        </p:txBody>
      </p:sp>
    </p:spTree>
    <p:extLst>
      <p:ext uri="{BB962C8B-B14F-4D97-AF65-F5344CB8AC3E}">
        <p14:creationId xmlns:p14="http://schemas.microsoft.com/office/powerpoint/2010/main" val="134961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AA3E2C1A-3AC2-4CD8-8069-B6E1D49C6431}" type="datetimeFigureOut">
              <a:rPr lang="es-ES_tradnl"/>
              <a:pPr>
                <a:defRPr/>
              </a:pPr>
              <a:t>08/07/2025</a:t>
            </a:fld>
            <a:endParaRPr lang="es-ES_tradnl"/>
          </a:p>
        </p:txBody>
      </p:sp>
      <p:sp>
        <p:nvSpPr>
          <p:cNvPr id="5" name="Footer Placeholder 4"/>
          <p:cNvSpPr>
            <a:spLocks noGrp="1"/>
          </p:cNvSpPr>
          <p:nvPr>
            <p:ph type="ftr" sz="quarter" idx="11"/>
          </p:nvPr>
        </p:nvSpPr>
        <p:spPr/>
        <p:txBody>
          <a:bodyPr/>
          <a:lstStyle>
            <a:lvl1pPr>
              <a:defRPr/>
            </a:lvl1pPr>
          </a:lstStyle>
          <a:p>
            <a:pPr>
              <a:defRPr/>
            </a:pPr>
            <a:endParaRPr lang="es-ES_tradnl"/>
          </a:p>
        </p:txBody>
      </p:sp>
      <p:sp>
        <p:nvSpPr>
          <p:cNvPr id="6" name="Slide Number Placeholder 5"/>
          <p:cNvSpPr>
            <a:spLocks noGrp="1"/>
          </p:cNvSpPr>
          <p:nvPr>
            <p:ph type="sldNum" sz="quarter" idx="12"/>
          </p:nvPr>
        </p:nvSpPr>
        <p:spPr/>
        <p:txBody>
          <a:bodyPr/>
          <a:lstStyle>
            <a:lvl1pPr>
              <a:defRPr/>
            </a:lvl1pPr>
          </a:lstStyle>
          <a:p>
            <a:pPr>
              <a:defRPr/>
            </a:pPr>
            <a:fld id="{4E9F2B1F-7094-4B98-85E4-8575C2ACA9D5}" type="slidenum">
              <a:rPr lang="es-ES_tradnl"/>
              <a:pPr>
                <a:defRPr/>
              </a:pPr>
              <a:t>‹Nº›</a:t>
            </a:fld>
            <a:endParaRPr lang="es-ES_tradnl"/>
          </a:p>
        </p:txBody>
      </p:sp>
    </p:spTree>
    <p:extLst>
      <p:ext uri="{BB962C8B-B14F-4D97-AF65-F5344CB8AC3E}">
        <p14:creationId xmlns:p14="http://schemas.microsoft.com/office/powerpoint/2010/main" val="183820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CB675143-7617-4C0D-AFD5-E4829F819710}" type="datetimeFigureOut">
              <a:rPr lang="es-ES_tradnl"/>
              <a:pPr>
                <a:defRPr/>
              </a:pPr>
              <a:t>08/07/2025</a:t>
            </a:fld>
            <a:endParaRPr lang="es-ES_tradnl"/>
          </a:p>
        </p:txBody>
      </p:sp>
      <p:sp>
        <p:nvSpPr>
          <p:cNvPr id="5" name="Footer Placeholder 4"/>
          <p:cNvSpPr>
            <a:spLocks noGrp="1"/>
          </p:cNvSpPr>
          <p:nvPr>
            <p:ph type="ftr" sz="quarter" idx="11"/>
          </p:nvPr>
        </p:nvSpPr>
        <p:spPr/>
        <p:txBody>
          <a:bodyPr/>
          <a:lstStyle>
            <a:lvl1pPr>
              <a:defRPr/>
            </a:lvl1pPr>
          </a:lstStyle>
          <a:p>
            <a:pPr>
              <a:defRPr/>
            </a:pPr>
            <a:endParaRPr lang="es-ES_tradnl"/>
          </a:p>
        </p:txBody>
      </p:sp>
      <p:sp>
        <p:nvSpPr>
          <p:cNvPr id="6" name="Slide Number Placeholder 5"/>
          <p:cNvSpPr>
            <a:spLocks noGrp="1"/>
          </p:cNvSpPr>
          <p:nvPr>
            <p:ph type="sldNum" sz="quarter" idx="12"/>
          </p:nvPr>
        </p:nvSpPr>
        <p:spPr/>
        <p:txBody>
          <a:bodyPr/>
          <a:lstStyle>
            <a:lvl1pPr>
              <a:defRPr/>
            </a:lvl1pPr>
          </a:lstStyle>
          <a:p>
            <a:pPr>
              <a:defRPr/>
            </a:pPr>
            <a:fld id="{9781DE6C-F181-440C-8BC6-19CE4865620E}" type="slidenum">
              <a:rPr lang="es-ES_tradnl"/>
              <a:pPr>
                <a:defRPr/>
              </a:pPr>
              <a:t>‹Nº›</a:t>
            </a:fld>
            <a:endParaRPr lang="es-ES_tradnl"/>
          </a:p>
        </p:txBody>
      </p:sp>
    </p:spTree>
    <p:extLst>
      <p:ext uri="{BB962C8B-B14F-4D97-AF65-F5344CB8AC3E}">
        <p14:creationId xmlns:p14="http://schemas.microsoft.com/office/powerpoint/2010/main" val="307137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776286D2-EEFC-43C4-94FF-CCE80ABBE86F}" type="datetimeFigureOut">
              <a:rPr lang="es-ES_tradnl"/>
              <a:pPr>
                <a:defRPr/>
              </a:pPr>
              <a:t>08/07/2025</a:t>
            </a:fld>
            <a:endParaRPr lang="es-ES_tradnl"/>
          </a:p>
        </p:txBody>
      </p:sp>
      <p:sp>
        <p:nvSpPr>
          <p:cNvPr id="5" name="Footer Placeholder 4"/>
          <p:cNvSpPr>
            <a:spLocks noGrp="1"/>
          </p:cNvSpPr>
          <p:nvPr>
            <p:ph type="ftr" sz="quarter" idx="11"/>
          </p:nvPr>
        </p:nvSpPr>
        <p:spPr/>
        <p:txBody>
          <a:bodyPr/>
          <a:lstStyle>
            <a:lvl1pPr>
              <a:defRPr/>
            </a:lvl1pPr>
          </a:lstStyle>
          <a:p>
            <a:pPr>
              <a:defRPr/>
            </a:pPr>
            <a:endParaRPr lang="es-ES_tradnl"/>
          </a:p>
        </p:txBody>
      </p:sp>
      <p:sp>
        <p:nvSpPr>
          <p:cNvPr id="6" name="Slide Number Placeholder 5"/>
          <p:cNvSpPr>
            <a:spLocks noGrp="1"/>
          </p:cNvSpPr>
          <p:nvPr>
            <p:ph type="sldNum" sz="quarter" idx="12"/>
          </p:nvPr>
        </p:nvSpPr>
        <p:spPr/>
        <p:txBody>
          <a:bodyPr/>
          <a:lstStyle>
            <a:lvl1pPr>
              <a:defRPr/>
            </a:lvl1pPr>
          </a:lstStyle>
          <a:p>
            <a:pPr>
              <a:defRPr/>
            </a:pPr>
            <a:fld id="{AC9C1AD1-5861-4B46-AA43-F3C7EFAACBC7}" type="slidenum">
              <a:rPr lang="es-ES_tradnl"/>
              <a:pPr>
                <a:defRPr/>
              </a:pPr>
              <a:t>‹Nº›</a:t>
            </a:fld>
            <a:endParaRPr lang="es-ES_tradnl"/>
          </a:p>
        </p:txBody>
      </p:sp>
    </p:spTree>
    <p:extLst>
      <p:ext uri="{BB962C8B-B14F-4D97-AF65-F5344CB8AC3E}">
        <p14:creationId xmlns:p14="http://schemas.microsoft.com/office/powerpoint/2010/main" val="87098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lvl1pPr>
              <a:defRPr/>
            </a:lvl1pPr>
          </a:lstStyle>
          <a:p>
            <a:pPr>
              <a:defRPr/>
            </a:pPr>
            <a:fld id="{C7B7C234-754C-4FD3-8186-6A90B6205BB7}" type="datetimeFigureOut">
              <a:rPr lang="es-ES_tradnl"/>
              <a:pPr>
                <a:defRPr/>
              </a:pPr>
              <a:t>08/07/2025</a:t>
            </a:fld>
            <a:endParaRPr lang="es-ES_tradnl"/>
          </a:p>
        </p:txBody>
      </p:sp>
      <p:sp>
        <p:nvSpPr>
          <p:cNvPr id="5" name="Footer Placeholder 4"/>
          <p:cNvSpPr>
            <a:spLocks noGrp="1"/>
          </p:cNvSpPr>
          <p:nvPr>
            <p:ph type="ftr" sz="quarter" idx="11"/>
          </p:nvPr>
        </p:nvSpPr>
        <p:spPr/>
        <p:txBody>
          <a:bodyPr/>
          <a:lstStyle>
            <a:lvl1pPr>
              <a:defRPr/>
            </a:lvl1pPr>
          </a:lstStyle>
          <a:p>
            <a:pPr>
              <a:defRPr/>
            </a:pPr>
            <a:endParaRPr lang="es-ES_tradnl"/>
          </a:p>
        </p:txBody>
      </p:sp>
      <p:sp>
        <p:nvSpPr>
          <p:cNvPr id="6" name="Slide Number Placeholder 5"/>
          <p:cNvSpPr>
            <a:spLocks noGrp="1"/>
          </p:cNvSpPr>
          <p:nvPr>
            <p:ph type="sldNum" sz="quarter" idx="12"/>
          </p:nvPr>
        </p:nvSpPr>
        <p:spPr/>
        <p:txBody>
          <a:bodyPr/>
          <a:lstStyle>
            <a:lvl1pPr>
              <a:defRPr/>
            </a:lvl1pPr>
          </a:lstStyle>
          <a:p>
            <a:pPr>
              <a:defRPr/>
            </a:pPr>
            <a:fld id="{FB902D22-AA19-4FDA-A4AD-D373FD289B04}" type="slidenum">
              <a:rPr lang="es-ES_tradnl"/>
              <a:pPr>
                <a:defRPr/>
              </a:pPr>
              <a:t>‹Nº›</a:t>
            </a:fld>
            <a:endParaRPr lang="es-ES_tradnl"/>
          </a:p>
        </p:txBody>
      </p:sp>
    </p:spTree>
    <p:extLst>
      <p:ext uri="{BB962C8B-B14F-4D97-AF65-F5344CB8AC3E}">
        <p14:creationId xmlns:p14="http://schemas.microsoft.com/office/powerpoint/2010/main" val="128053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9C897597-4D10-4C18-845A-2CDF778A357A}" type="datetimeFigureOut">
              <a:rPr lang="es-ES_tradnl"/>
              <a:pPr>
                <a:defRPr/>
              </a:pPr>
              <a:t>08/07/2025</a:t>
            </a:fld>
            <a:endParaRPr lang="es-ES_tradnl"/>
          </a:p>
        </p:txBody>
      </p:sp>
      <p:sp>
        <p:nvSpPr>
          <p:cNvPr id="6" name="Footer Placeholder 4"/>
          <p:cNvSpPr>
            <a:spLocks noGrp="1"/>
          </p:cNvSpPr>
          <p:nvPr>
            <p:ph type="ftr" sz="quarter" idx="11"/>
          </p:nvPr>
        </p:nvSpPr>
        <p:spPr/>
        <p:txBody>
          <a:bodyPr/>
          <a:lstStyle>
            <a:lvl1pPr>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pPr>
              <a:defRPr/>
            </a:pPr>
            <a:fld id="{3057E637-9281-4DAA-83FA-8D3DDE4D996E}" type="slidenum">
              <a:rPr lang="es-ES_tradnl"/>
              <a:pPr>
                <a:defRPr/>
              </a:pPr>
              <a:t>‹Nº›</a:t>
            </a:fld>
            <a:endParaRPr lang="es-ES_tradnl"/>
          </a:p>
        </p:txBody>
      </p:sp>
    </p:spTree>
    <p:extLst>
      <p:ext uri="{BB962C8B-B14F-4D97-AF65-F5344CB8AC3E}">
        <p14:creationId xmlns:p14="http://schemas.microsoft.com/office/powerpoint/2010/main" val="43050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629842" y="2087563"/>
            <a:ext cx="3868340" cy="307049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4629150" y="2087563"/>
            <a:ext cx="3887391" cy="307049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lvl1pPr>
              <a:defRPr/>
            </a:lvl1pPr>
          </a:lstStyle>
          <a:p>
            <a:pPr>
              <a:defRPr/>
            </a:pPr>
            <a:fld id="{D07F764D-E885-48CD-B305-2E9A4C226D7B}" type="datetimeFigureOut">
              <a:rPr lang="es-ES_tradnl"/>
              <a:pPr>
                <a:defRPr/>
              </a:pPr>
              <a:t>08/07/2025</a:t>
            </a:fld>
            <a:endParaRPr lang="es-ES_tradnl"/>
          </a:p>
        </p:txBody>
      </p:sp>
      <p:sp>
        <p:nvSpPr>
          <p:cNvPr id="8" name="Footer Placeholder 4"/>
          <p:cNvSpPr>
            <a:spLocks noGrp="1"/>
          </p:cNvSpPr>
          <p:nvPr>
            <p:ph type="ftr" sz="quarter" idx="11"/>
          </p:nvPr>
        </p:nvSpPr>
        <p:spPr/>
        <p:txBody>
          <a:bodyPr/>
          <a:lstStyle>
            <a:lvl1pPr>
              <a:defRPr/>
            </a:lvl1pPr>
          </a:lstStyle>
          <a:p>
            <a:pPr>
              <a:defRPr/>
            </a:pPr>
            <a:endParaRPr lang="es-ES_tradnl"/>
          </a:p>
        </p:txBody>
      </p:sp>
      <p:sp>
        <p:nvSpPr>
          <p:cNvPr id="9" name="Slide Number Placeholder 5"/>
          <p:cNvSpPr>
            <a:spLocks noGrp="1"/>
          </p:cNvSpPr>
          <p:nvPr>
            <p:ph type="sldNum" sz="quarter" idx="12"/>
          </p:nvPr>
        </p:nvSpPr>
        <p:spPr/>
        <p:txBody>
          <a:bodyPr/>
          <a:lstStyle>
            <a:lvl1pPr>
              <a:defRPr/>
            </a:lvl1pPr>
          </a:lstStyle>
          <a:p>
            <a:pPr>
              <a:defRPr/>
            </a:pPr>
            <a:fld id="{55334980-6E53-4FCC-968E-073CCD08525E}" type="slidenum">
              <a:rPr lang="es-ES_tradnl"/>
              <a:pPr>
                <a:defRPr/>
              </a:pPr>
              <a:t>‹Nº›</a:t>
            </a:fld>
            <a:endParaRPr lang="es-ES_tradnl"/>
          </a:p>
        </p:txBody>
      </p:sp>
    </p:spTree>
    <p:extLst>
      <p:ext uri="{BB962C8B-B14F-4D97-AF65-F5344CB8AC3E}">
        <p14:creationId xmlns:p14="http://schemas.microsoft.com/office/powerpoint/2010/main" val="133310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a:defRPr/>
            </a:pPr>
            <a:fld id="{B4B55D48-235C-4546-9A4B-8D513C9B2863}" type="datetimeFigureOut">
              <a:rPr lang="es-ES_tradnl"/>
              <a:pPr>
                <a:defRPr/>
              </a:pPr>
              <a:t>08/07/2025</a:t>
            </a:fld>
            <a:endParaRPr lang="es-ES_tradnl"/>
          </a:p>
        </p:txBody>
      </p:sp>
      <p:sp>
        <p:nvSpPr>
          <p:cNvPr id="4" name="Footer Placeholder 4"/>
          <p:cNvSpPr>
            <a:spLocks noGrp="1"/>
          </p:cNvSpPr>
          <p:nvPr>
            <p:ph type="ftr" sz="quarter" idx="11"/>
          </p:nvPr>
        </p:nvSpPr>
        <p:spPr/>
        <p:txBody>
          <a:bodyPr/>
          <a:lstStyle>
            <a:lvl1pPr>
              <a:defRPr/>
            </a:lvl1pPr>
          </a:lstStyle>
          <a:p>
            <a:pPr>
              <a:defRPr/>
            </a:pPr>
            <a:endParaRPr lang="es-ES_tradnl"/>
          </a:p>
        </p:txBody>
      </p:sp>
      <p:sp>
        <p:nvSpPr>
          <p:cNvPr id="5" name="Slide Number Placeholder 5"/>
          <p:cNvSpPr>
            <a:spLocks noGrp="1"/>
          </p:cNvSpPr>
          <p:nvPr>
            <p:ph type="sldNum" sz="quarter" idx="12"/>
          </p:nvPr>
        </p:nvSpPr>
        <p:spPr/>
        <p:txBody>
          <a:bodyPr/>
          <a:lstStyle>
            <a:lvl1pPr>
              <a:defRPr/>
            </a:lvl1pPr>
          </a:lstStyle>
          <a:p>
            <a:pPr>
              <a:defRPr/>
            </a:pPr>
            <a:fld id="{62F10158-9228-4B3A-B2E3-74063FF23B97}" type="slidenum">
              <a:rPr lang="es-ES_tradnl"/>
              <a:pPr>
                <a:defRPr/>
              </a:pPr>
              <a:t>‹Nº›</a:t>
            </a:fld>
            <a:endParaRPr lang="es-ES_tradnl"/>
          </a:p>
        </p:txBody>
      </p:sp>
    </p:spTree>
    <p:extLst>
      <p:ext uri="{BB962C8B-B14F-4D97-AF65-F5344CB8AC3E}">
        <p14:creationId xmlns:p14="http://schemas.microsoft.com/office/powerpoint/2010/main" val="2541745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5DA98B-6E77-4D59-9607-2E96E4D8723D}" type="datetimeFigureOut">
              <a:rPr lang="es-ES_tradnl"/>
              <a:pPr>
                <a:defRPr/>
              </a:pPr>
              <a:t>08/07/2025</a:t>
            </a:fld>
            <a:endParaRPr lang="es-ES_tradnl"/>
          </a:p>
        </p:txBody>
      </p:sp>
      <p:sp>
        <p:nvSpPr>
          <p:cNvPr id="3" name="Footer Placeholder 4"/>
          <p:cNvSpPr>
            <a:spLocks noGrp="1"/>
          </p:cNvSpPr>
          <p:nvPr>
            <p:ph type="ftr" sz="quarter" idx="11"/>
          </p:nvPr>
        </p:nvSpPr>
        <p:spPr/>
        <p:txBody>
          <a:bodyPr/>
          <a:lstStyle>
            <a:lvl1pPr>
              <a:defRPr/>
            </a:lvl1pPr>
          </a:lstStyle>
          <a:p>
            <a:pPr>
              <a:defRPr/>
            </a:pPr>
            <a:endParaRPr lang="es-ES_tradnl"/>
          </a:p>
        </p:txBody>
      </p:sp>
      <p:sp>
        <p:nvSpPr>
          <p:cNvPr id="4" name="Slide Number Placeholder 5"/>
          <p:cNvSpPr>
            <a:spLocks noGrp="1"/>
          </p:cNvSpPr>
          <p:nvPr>
            <p:ph type="sldNum" sz="quarter" idx="12"/>
          </p:nvPr>
        </p:nvSpPr>
        <p:spPr/>
        <p:txBody>
          <a:bodyPr/>
          <a:lstStyle>
            <a:lvl1pPr>
              <a:defRPr/>
            </a:lvl1pPr>
          </a:lstStyle>
          <a:p>
            <a:pPr>
              <a:defRPr/>
            </a:pPr>
            <a:fld id="{5EA1E464-FB48-455E-B77F-FCE854C182C8}" type="slidenum">
              <a:rPr lang="es-ES_tradnl"/>
              <a:pPr>
                <a:defRPr/>
              </a:pPr>
              <a:t>‹Nº›</a:t>
            </a:fld>
            <a:endParaRPr lang="es-ES_tradnl"/>
          </a:p>
        </p:txBody>
      </p:sp>
    </p:spTree>
    <p:extLst>
      <p:ext uri="{BB962C8B-B14F-4D97-AF65-F5344CB8AC3E}">
        <p14:creationId xmlns:p14="http://schemas.microsoft.com/office/powerpoint/2010/main" val="141625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3"/>
          <p:cNvSpPr>
            <a:spLocks noGrp="1"/>
          </p:cNvSpPr>
          <p:nvPr>
            <p:ph type="dt" sz="half" idx="10"/>
          </p:nvPr>
        </p:nvSpPr>
        <p:spPr/>
        <p:txBody>
          <a:bodyPr/>
          <a:lstStyle>
            <a:lvl1pPr>
              <a:defRPr/>
            </a:lvl1pPr>
          </a:lstStyle>
          <a:p>
            <a:pPr>
              <a:defRPr/>
            </a:pPr>
            <a:fld id="{125EF17D-0843-485F-AD45-D2A3D6F7560A}" type="datetimeFigureOut">
              <a:rPr lang="es-ES_tradnl"/>
              <a:pPr>
                <a:defRPr/>
              </a:pPr>
              <a:t>08/07/2025</a:t>
            </a:fld>
            <a:endParaRPr lang="es-ES_tradnl"/>
          </a:p>
        </p:txBody>
      </p:sp>
      <p:sp>
        <p:nvSpPr>
          <p:cNvPr id="6" name="Footer Placeholder 4"/>
          <p:cNvSpPr>
            <a:spLocks noGrp="1"/>
          </p:cNvSpPr>
          <p:nvPr>
            <p:ph type="ftr" sz="quarter" idx="11"/>
          </p:nvPr>
        </p:nvSpPr>
        <p:spPr/>
        <p:txBody>
          <a:bodyPr/>
          <a:lstStyle>
            <a:lvl1pPr>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pPr>
              <a:defRPr/>
            </a:pPr>
            <a:fld id="{DC9B9F47-1FBE-45FB-8273-9792262CE552}" type="slidenum">
              <a:rPr lang="es-ES_tradnl"/>
              <a:pPr>
                <a:defRPr/>
              </a:pPr>
              <a:t>‹Nº›</a:t>
            </a:fld>
            <a:endParaRPr lang="es-ES_tradnl"/>
          </a:p>
        </p:txBody>
      </p:sp>
    </p:spTree>
    <p:extLst>
      <p:ext uri="{BB962C8B-B14F-4D97-AF65-F5344CB8AC3E}">
        <p14:creationId xmlns:p14="http://schemas.microsoft.com/office/powerpoint/2010/main" val="187691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3"/>
          <p:cNvSpPr>
            <a:spLocks noGrp="1"/>
          </p:cNvSpPr>
          <p:nvPr>
            <p:ph type="dt" sz="half" idx="10"/>
          </p:nvPr>
        </p:nvSpPr>
        <p:spPr/>
        <p:txBody>
          <a:bodyPr/>
          <a:lstStyle>
            <a:lvl1pPr>
              <a:defRPr/>
            </a:lvl1pPr>
          </a:lstStyle>
          <a:p>
            <a:pPr>
              <a:defRPr/>
            </a:pPr>
            <a:fld id="{D404EA07-9112-46CF-A6E3-5E021B0F02BE}" type="datetimeFigureOut">
              <a:rPr lang="es-ES_tradnl"/>
              <a:pPr>
                <a:defRPr/>
              </a:pPr>
              <a:t>08/07/2025</a:t>
            </a:fld>
            <a:endParaRPr lang="es-ES_tradnl"/>
          </a:p>
        </p:txBody>
      </p:sp>
      <p:sp>
        <p:nvSpPr>
          <p:cNvPr id="6" name="Footer Placeholder 4"/>
          <p:cNvSpPr>
            <a:spLocks noGrp="1"/>
          </p:cNvSpPr>
          <p:nvPr>
            <p:ph type="ftr" sz="quarter" idx="11"/>
          </p:nvPr>
        </p:nvSpPr>
        <p:spPr/>
        <p:txBody>
          <a:bodyPr/>
          <a:lstStyle>
            <a:lvl1pPr>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pPr>
              <a:defRPr/>
            </a:pPr>
            <a:fld id="{5CFE6EAB-8187-49D5-82EC-5E83F7190E2B}" type="slidenum">
              <a:rPr lang="es-ES_tradnl"/>
              <a:pPr>
                <a:defRPr/>
              </a:pPr>
              <a:t>‹Nº›</a:t>
            </a:fld>
            <a:endParaRPr lang="es-ES_tradnl"/>
          </a:p>
        </p:txBody>
      </p:sp>
    </p:spTree>
    <p:extLst>
      <p:ext uri="{BB962C8B-B14F-4D97-AF65-F5344CB8AC3E}">
        <p14:creationId xmlns:p14="http://schemas.microsoft.com/office/powerpoint/2010/main" val="99351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04800"/>
            <a:ext cx="78867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C"/>
              <a:t>Clic para editar título</a:t>
            </a:r>
            <a:endParaRPr lang="en-US" altLang="es-EC"/>
          </a:p>
        </p:txBody>
      </p:sp>
      <p:sp>
        <p:nvSpPr>
          <p:cNvPr id="3" name="Text Placeholder 2"/>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513DFE49-2BEA-4CFD-B1E7-67906867937A}" type="datetimeFigureOut">
              <a:rPr lang="es-ES_tradnl"/>
              <a:pPr>
                <a:defRPr/>
              </a:pPr>
              <a:t>08/07/2025</a:t>
            </a:fld>
            <a:endParaRPr lang="es-ES_tradnl"/>
          </a:p>
        </p:txBody>
      </p:sp>
      <p:sp>
        <p:nvSpPr>
          <p:cNvPr id="5" name="Footer Placeholder 4"/>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s-ES_tradnl"/>
          </a:p>
        </p:txBody>
      </p:sp>
      <p:sp>
        <p:nvSpPr>
          <p:cNvPr id="6" name="Slide Number Placeholder 5"/>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654E64EA-0A01-471C-B7E3-494B32EDF4E9}"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5BA3DB-C3AF-DE2A-1B3D-095E14D23DB5}"/>
              </a:ext>
            </a:extLst>
          </p:cNvPr>
          <p:cNvSpPr>
            <a:spLocks noGrp="1"/>
          </p:cNvSpPr>
          <p:nvPr>
            <p:ph type="ctrTitle"/>
          </p:nvPr>
        </p:nvSpPr>
        <p:spPr/>
        <p:txBody>
          <a:bodyPr/>
          <a:lstStyle/>
          <a:p>
            <a:r>
              <a:rPr lang="es-ES" dirty="0"/>
              <a:t>INFORME DE RENDICIÓN DE CUENTAS 2024</a:t>
            </a:r>
            <a:endParaRPr lang="es-EC" dirty="0"/>
          </a:p>
        </p:txBody>
      </p:sp>
      <p:sp>
        <p:nvSpPr>
          <p:cNvPr id="3" name="Subtítulo 2">
            <a:extLst>
              <a:ext uri="{FF2B5EF4-FFF2-40B4-BE49-F238E27FC236}">
                <a16:creationId xmlns:a16="http://schemas.microsoft.com/office/drawing/2014/main" id="{3036EBDC-B9C4-BDFE-FE28-AA959E27FBB0}"/>
              </a:ext>
            </a:extLst>
          </p:cNvPr>
          <p:cNvSpPr>
            <a:spLocks noGrp="1"/>
          </p:cNvSpPr>
          <p:nvPr>
            <p:ph type="subTitle" idx="1"/>
          </p:nvPr>
        </p:nvSpPr>
        <p:spPr/>
        <p:txBody>
          <a:bodyPr>
            <a:normAutofit/>
          </a:bodyPr>
          <a:lstStyle/>
          <a:p>
            <a:r>
              <a:rPr lang="es-ES" sz="2800" b="1" dirty="0"/>
              <a:t>CUERPO DE BOMBEROS VOLUNTARIOS DEL SIGSIG</a:t>
            </a:r>
            <a:endParaRPr lang="es-EC" sz="2800" b="1" dirty="0"/>
          </a:p>
        </p:txBody>
      </p:sp>
    </p:spTree>
    <p:extLst>
      <p:ext uri="{BB962C8B-B14F-4D97-AF65-F5344CB8AC3E}">
        <p14:creationId xmlns:p14="http://schemas.microsoft.com/office/powerpoint/2010/main" val="4107016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AFA1FC43-D818-4EA8-A7AB-3E536D15866B}"/>
              </a:ext>
            </a:extLst>
          </p:cNvPr>
          <p:cNvSpPr>
            <a:spLocks noGrp="1"/>
          </p:cNvSpPr>
          <p:nvPr>
            <p:ph sz="half" idx="2"/>
          </p:nvPr>
        </p:nvSpPr>
        <p:spPr>
          <a:xfrm>
            <a:off x="4932946" y="750278"/>
            <a:ext cx="3582403" cy="4397192"/>
          </a:xfrm>
        </p:spPr>
        <p:txBody>
          <a:bodyPr>
            <a:normAutofit lnSpcReduction="10000"/>
          </a:bodyPr>
          <a:lstStyle/>
          <a:p>
            <a:r>
              <a:rPr lang="es-EC" dirty="0"/>
              <a:t>Uno de los mandatos primordiales del Cuerpo de Bomberos Voluntarios del Sígsig es garantizar la prevención contra incendios y otros riesgos de origen natural y humano. En este sentido, la política de nuestra institución se enfoca en establecer una estrecha relación con la comunidad, brindando servicios de control de edificaciones, así como ofreciendo asesoramiento y capacitación a la ciudadanía en general.</a:t>
            </a:r>
            <a:endParaRPr lang="es-EC" sz="2000" dirty="0">
              <a:latin typeface="Cambria Math" panose="02040503050406030204" pitchFamily="18" charset="0"/>
              <a:ea typeface="Cambria Math" panose="02040503050406030204" pitchFamily="18" charset="0"/>
            </a:endParaRPr>
          </a:p>
        </p:txBody>
      </p:sp>
      <p:sp>
        <p:nvSpPr>
          <p:cNvPr id="5" name="Rectángulo 4">
            <a:extLst>
              <a:ext uri="{FF2B5EF4-FFF2-40B4-BE49-F238E27FC236}">
                <a16:creationId xmlns:a16="http://schemas.microsoft.com/office/drawing/2014/main" id="{896121EE-AEB5-4776-86FD-CE7E1556D390}"/>
              </a:ext>
            </a:extLst>
          </p:cNvPr>
          <p:cNvSpPr/>
          <p:nvPr/>
        </p:nvSpPr>
        <p:spPr>
          <a:xfrm>
            <a:off x="0" y="-79868"/>
            <a:ext cx="4572000" cy="5715000"/>
          </a:xfrm>
          <a:prstGeom prst="rect">
            <a:avLst/>
          </a:prstGeom>
          <a:solidFill>
            <a:srgbClr val="3B3838"/>
          </a:solidFill>
          <a:ln>
            <a:solidFill>
              <a:srgbClr val="3B383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9" name="Marcador de contenido 8">
            <a:extLst>
              <a:ext uri="{FF2B5EF4-FFF2-40B4-BE49-F238E27FC236}">
                <a16:creationId xmlns:a16="http://schemas.microsoft.com/office/drawing/2014/main" id="{C21D7010-FB41-4B90-A334-D490AB8DF502}"/>
              </a:ext>
            </a:extLst>
          </p:cNvPr>
          <p:cNvSpPr>
            <a:spLocks noGrp="1"/>
          </p:cNvSpPr>
          <p:nvPr>
            <p:ph sz="half" idx="1"/>
          </p:nvPr>
        </p:nvSpPr>
        <p:spPr>
          <a:xfrm>
            <a:off x="270710" y="2222515"/>
            <a:ext cx="4301290" cy="1110234"/>
          </a:xfrm>
        </p:spPr>
        <p:txBody>
          <a:bodyPr>
            <a:normAutofit lnSpcReduction="10000"/>
          </a:bodyPr>
          <a:lstStyle/>
          <a:p>
            <a:pPr marL="0" indent="0">
              <a:buNone/>
            </a:pPr>
            <a:r>
              <a:rPr lang="es-ES" sz="5400" b="1" dirty="0">
                <a:solidFill>
                  <a:schemeClr val="bg1">
                    <a:lumMod val="95000"/>
                  </a:schemeClr>
                </a:solidFill>
                <a:latin typeface="Cambria Math" panose="02040503050406030204" pitchFamily="18" charset="0"/>
                <a:ea typeface="Cambria Math" panose="02040503050406030204" pitchFamily="18" charset="0"/>
              </a:rPr>
              <a:t>PREVENCIÓN</a:t>
            </a:r>
            <a:endParaRPr lang="es-EC" sz="4800" b="1" dirty="0">
              <a:solidFill>
                <a:schemeClr val="bg1">
                  <a:lumMod val="95000"/>
                </a:schemeClr>
              </a:solidFill>
            </a:endParaRPr>
          </a:p>
        </p:txBody>
      </p:sp>
    </p:spTree>
    <p:extLst>
      <p:ext uri="{BB962C8B-B14F-4D97-AF65-F5344CB8AC3E}">
        <p14:creationId xmlns:p14="http://schemas.microsoft.com/office/powerpoint/2010/main" val="3107865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A5D0E-1EB6-5C7B-5D34-53A371142CDB}"/>
              </a:ext>
            </a:extLst>
          </p:cNvPr>
          <p:cNvSpPr>
            <a:spLocks noGrp="1"/>
          </p:cNvSpPr>
          <p:nvPr>
            <p:ph type="title"/>
          </p:nvPr>
        </p:nvSpPr>
        <p:spPr/>
        <p:txBody>
          <a:bodyPr/>
          <a:lstStyle/>
          <a:p>
            <a:r>
              <a:rPr lang="es-EC" sz="2800" dirty="0"/>
              <a:t>CAMPAÑA </a:t>
            </a:r>
            <a:r>
              <a:rPr lang="es-EC" sz="2800" b="1" dirty="0"/>
              <a:t>"ALTO A LOS INCENDIOS FORESTALES"</a:t>
            </a:r>
            <a:endParaRPr lang="es-EC" sz="2800" dirty="0"/>
          </a:p>
        </p:txBody>
      </p:sp>
      <p:pic>
        <p:nvPicPr>
          <p:cNvPr id="5" name="Marcador de contenido 4">
            <a:extLst>
              <a:ext uri="{FF2B5EF4-FFF2-40B4-BE49-F238E27FC236}">
                <a16:creationId xmlns:a16="http://schemas.microsoft.com/office/drawing/2014/main" id="{F245B1CC-973E-0E5A-9FEE-67F12610D451}"/>
              </a:ext>
            </a:extLst>
          </p:cNvPr>
          <p:cNvPicPr>
            <a:picLocks noGrp="1" noChangeAspect="1"/>
          </p:cNvPicPr>
          <p:nvPr>
            <p:ph sz="half" idx="1"/>
          </p:nvPr>
        </p:nvPicPr>
        <p:blipFill>
          <a:blip r:embed="rId2"/>
          <a:stretch>
            <a:fillRect/>
          </a:stretch>
        </p:blipFill>
        <p:spPr>
          <a:xfrm>
            <a:off x="375253" y="3042627"/>
            <a:ext cx="1578631" cy="2104842"/>
          </a:xfrm>
          <a:prstGeom prst="rect">
            <a:avLst/>
          </a:prstGeom>
        </p:spPr>
      </p:pic>
      <p:sp>
        <p:nvSpPr>
          <p:cNvPr id="4" name="Marcador de contenido 3">
            <a:extLst>
              <a:ext uri="{FF2B5EF4-FFF2-40B4-BE49-F238E27FC236}">
                <a16:creationId xmlns:a16="http://schemas.microsoft.com/office/drawing/2014/main" id="{CFC58114-FB72-8A62-3280-ECD757E667F3}"/>
              </a:ext>
            </a:extLst>
          </p:cNvPr>
          <p:cNvSpPr>
            <a:spLocks noGrp="1"/>
          </p:cNvSpPr>
          <p:nvPr>
            <p:ph sz="half" idx="2"/>
          </p:nvPr>
        </p:nvSpPr>
        <p:spPr/>
        <p:txBody>
          <a:bodyPr/>
          <a:lstStyle/>
          <a:p>
            <a:r>
              <a:rPr lang="es-EC" dirty="0"/>
              <a:t>Esta campaña tuvo como objetivo generar conciencia sobre los riesgos de los incendios forestales y promover una cultura de protección ambiental</a:t>
            </a:r>
          </a:p>
          <a:p>
            <a:r>
              <a:rPr lang="es-EC" dirty="0"/>
              <a:t>Como parte de esta iniciativa, se llevó a cabo la </a:t>
            </a:r>
            <a:r>
              <a:rPr lang="es-EC" b="1" dirty="0"/>
              <a:t>reforestación en algunas áreas del cantón</a:t>
            </a:r>
            <a:endParaRPr lang="es-EC" dirty="0"/>
          </a:p>
        </p:txBody>
      </p:sp>
      <p:pic>
        <p:nvPicPr>
          <p:cNvPr id="6" name="Imagen 5">
            <a:extLst>
              <a:ext uri="{FF2B5EF4-FFF2-40B4-BE49-F238E27FC236}">
                <a16:creationId xmlns:a16="http://schemas.microsoft.com/office/drawing/2014/main" id="{D1906B22-EF50-4A39-F43A-A5D90DFE5E7E}"/>
              </a:ext>
            </a:extLst>
          </p:cNvPr>
          <p:cNvPicPr>
            <a:picLocks noChangeAspect="1"/>
          </p:cNvPicPr>
          <p:nvPr/>
        </p:nvPicPr>
        <p:blipFill>
          <a:blip r:embed="rId3"/>
          <a:stretch>
            <a:fillRect/>
          </a:stretch>
        </p:blipFill>
        <p:spPr>
          <a:xfrm>
            <a:off x="2086708" y="3119346"/>
            <a:ext cx="2601872" cy="1951404"/>
          </a:xfrm>
          <a:prstGeom prst="rect">
            <a:avLst/>
          </a:prstGeom>
        </p:spPr>
      </p:pic>
      <p:pic>
        <p:nvPicPr>
          <p:cNvPr id="7" name="Imagen 6">
            <a:extLst>
              <a:ext uri="{FF2B5EF4-FFF2-40B4-BE49-F238E27FC236}">
                <a16:creationId xmlns:a16="http://schemas.microsoft.com/office/drawing/2014/main" id="{9B2AF0DC-50B2-AC20-D4A9-FD8C12F9EA37}"/>
              </a:ext>
            </a:extLst>
          </p:cNvPr>
          <p:cNvPicPr>
            <a:picLocks noChangeAspect="1"/>
          </p:cNvPicPr>
          <p:nvPr/>
        </p:nvPicPr>
        <p:blipFill>
          <a:blip r:embed="rId4"/>
          <a:srcRect t="22021" b="15129"/>
          <a:stretch>
            <a:fillRect/>
          </a:stretch>
        </p:blipFill>
        <p:spPr>
          <a:xfrm>
            <a:off x="675542" y="1203995"/>
            <a:ext cx="3598985" cy="1696457"/>
          </a:xfrm>
          <a:prstGeom prst="rect">
            <a:avLst/>
          </a:prstGeom>
        </p:spPr>
      </p:pic>
    </p:spTree>
    <p:extLst>
      <p:ext uri="{BB962C8B-B14F-4D97-AF65-F5344CB8AC3E}">
        <p14:creationId xmlns:p14="http://schemas.microsoft.com/office/powerpoint/2010/main" val="2972635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BE9D16D-3D10-4391-9CCA-6F9691CE0BAB}"/>
              </a:ext>
            </a:extLst>
          </p:cNvPr>
          <p:cNvSpPr txBox="1"/>
          <p:nvPr/>
        </p:nvSpPr>
        <p:spPr>
          <a:xfrm>
            <a:off x="703384" y="731294"/>
            <a:ext cx="8030307" cy="400110"/>
          </a:xfrm>
          <a:prstGeom prst="rect">
            <a:avLst/>
          </a:prstGeom>
          <a:noFill/>
        </p:spPr>
        <p:txBody>
          <a:bodyPr wrap="square">
            <a:spAutoFit/>
          </a:bodyPr>
          <a:lstStyle/>
          <a:p>
            <a:pPr algn="ctr">
              <a:spcBef>
                <a:spcPts val="1200"/>
              </a:spcBef>
              <a:spcAft>
                <a:spcPts val="1200"/>
              </a:spcAft>
            </a:pPr>
            <a:r>
              <a:rPr lang="es-ES" sz="2000" b="1" dirty="0">
                <a:latin typeface="Cambria Math" panose="02040503050406030204" pitchFamily="18" charset="0"/>
                <a:ea typeface="Cambria Math" panose="02040503050406030204" pitchFamily="18" charset="0"/>
              </a:rPr>
              <a:t>CONTROL Y EMISIÓN DE PERMISOS QUE OTORGA LA ENTIDAD</a:t>
            </a:r>
            <a:endParaRPr lang="es-ES" sz="2800" b="1" dirty="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2" name="Título 1">
            <a:extLst>
              <a:ext uri="{FF2B5EF4-FFF2-40B4-BE49-F238E27FC236}">
                <a16:creationId xmlns:a16="http://schemas.microsoft.com/office/drawing/2014/main" id="{FF3FAEC8-2D70-4B9C-A3AF-F6D2295A5E91}"/>
              </a:ext>
            </a:extLst>
          </p:cNvPr>
          <p:cNvSpPr>
            <a:spLocks noGrp="1"/>
          </p:cNvSpPr>
          <p:nvPr>
            <p:ph type="title"/>
          </p:nvPr>
        </p:nvSpPr>
        <p:spPr>
          <a:xfrm>
            <a:off x="571500" y="1239690"/>
            <a:ext cx="7886700" cy="1981223"/>
          </a:xfrm>
        </p:spPr>
        <p:txBody>
          <a:bodyPr/>
          <a:lstStyle/>
          <a:p>
            <a:pPr algn="ctr"/>
            <a:r>
              <a:rPr lang="es-EC" sz="2000" dirty="0"/>
              <a:t>La Institución ha trabajado de manera constante para fomentar la conciencia y el conocimiento ciudadano en torno a la prevención de emergencias relacionadas con incendios. Este compromiso se refleja en la ejecución de actividades de </a:t>
            </a:r>
            <a:r>
              <a:rPr lang="es-EC" sz="2000" b="1" dirty="0"/>
              <a:t>revisión, control y verificación</a:t>
            </a:r>
            <a:r>
              <a:rPr lang="es-EC" sz="2000" dirty="0"/>
              <a:t> de los sistemas y elementos de seguridad en </a:t>
            </a:r>
            <a:r>
              <a:rPr lang="es-EC" sz="2000" b="1" dirty="0"/>
              <a:t>viviendas, establecimientos comerciales, industrias y en el transporte de materiales peligrosos</a:t>
            </a:r>
            <a:r>
              <a:rPr lang="es-EC" sz="2000" dirty="0"/>
              <a:t>.</a:t>
            </a:r>
            <a:br>
              <a:rPr lang="es-EC" sz="2000" dirty="0"/>
            </a:br>
            <a:endParaRPr lang="es-EC" sz="2000" dirty="0">
              <a:latin typeface="Cambria Math" panose="02040503050406030204" pitchFamily="18" charset="0"/>
              <a:ea typeface="Cambria Math" panose="02040503050406030204" pitchFamily="18" charset="0"/>
            </a:endParaRPr>
          </a:p>
        </p:txBody>
      </p:sp>
      <p:pic>
        <p:nvPicPr>
          <p:cNvPr id="5" name="Imagen 4">
            <a:extLst>
              <a:ext uri="{FF2B5EF4-FFF2-40B4-BE49-F238E27FC236}">
                <a16:creationId xmlns:a16="http://schemas.microsoft.com/office/drawing/2014/main" id="{293D60C3-B128-1448-7FA8-06A016E253E8}"/>
              </a:ext>
            </a:extLst>
          </p:cNvPr>
          <p:cNvPicPr>
            <a:picLocks noChangeAspect="1"/>
          </p:cNvPicPr>
          <p:nvPr/>
        </p:nvPicPr>
        <p:blipFill>
          <a:blip r:embed="rId2"/>
          <a:srcRect b="27630"/>
          <a:stretch>
            <a:fillRect/>
          </a:stretch>
        </p:blipFill>
        <p:spPr>
          <a:xfrm>
            <a:off x="1488634" y="3220913"/>
            <a:ext cx="6432101" cy="15778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15069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92CB3F9-8B2A-43FE-8C22-A5887C21EC88}"/>
              </a:ext>
            </a:extLst>
          </p:cNvPr>
          <p:cNvSpPr/>
          <p:nvPr/>
        </p:nvSpPr>
        <p:spPr>
          <a:xfrm>
            <a:off x="4572000" y="0"/>
            <a:ext cx="4572001" cy="5715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C00000"/>
                </a:solidFill>
              </a:ln>
              <a:solidFill>
                <a:srgbClr val="C00000"/>
              </a:solidFill>
            </a:endParaRPr>
          </a:p>
        </p:txBody>
      </p:sp>
      <p:sp>
        <p:nvSpPr>
          <p:cNvPr id="5" name="Marcador de contenido 4">
            <a:extLst>
              <a:ext uri="{FF2B5EF4-FFF2-40B4-BE49-F238E27FC236}">
                <a16:creationId xmlns:a16="http://schemas.microsoft.com/office/drawing/2014/main" id="{54BB0236-936D-43E5-B2D3-63DBE03FEC09}"/>
              </a:ext>
            </a:extLst>
          </p:cNvPr>
          <p:cNvSpPr>
            <a:spLocks noGrp="1"/>
          </p:cNvSpPr>
          <p:nvPr>
            <p:ph sz="half" idx="1"/>
          </p:nvPr>
        </p:nvSpPr>
        <p:spPr>
          <a:xfrm>
            <a:off x="436883" y="1619995"/>
            <a:ext cx="3886200" cy="2955021"/>
          </a:xfrm>
        </p:spPr>
        <p:txBody>
          <a:bodyPr>
            <a:noAutofit/>
          </a:bodyPr>
          <a:lstStyle/>
          <a:p>
            <a:pPr marL="0" indent="0">
              <a:buNone/>
            </a:pPr>
            <a:r>
              <a:rPr lang="es-EC" b="1" dirty="0"/>
              <a:t>Objetivo:</a:t>
            </a:r>
            <a:r>
              <a:rPr lang="es-EC" dirty="0"/>
              <a:t> </a:t>
            </a:r>
          </a:p>
          <a:p>
            <a:pPr marL="0" indent="0">
              <a:buNone/>
            </a:pPr>
            <a:r>
              <a:rPr lang="es-EC" dirty="0"/>
              <a:t>Brindar asesoramiento técnico, revisar, verificar y controlar el cumplimiento de las disposiciones de seguridad establecidas, con el propósito de </a:t>
            </a:r>
            <a:r>
              <a:rPr lang="es-EC" b="1" dirty="0"/>
              <a:t>proteger la vida humana, los bienes materiales y el medio ambiente</a:t>
            </a:r>
            <a:r>
              <a:rPr lang="es-EC" dirty="0"/>
              <a:t> frente a posibles incendios y explosiones.</a:t>
            </a:r>
            <a:endParaRPr lang="es-EC" sz="2000" dirty="0">
              <a:latin typeface="Cambria Math" panose="02040503050406030204" pitchFamily="18" charset="0"/>
              <a:ea typeface="Cambria Math" panose="02040503050406030204" pitchFamily="18" charset="0"/>
            </a:endParaRPr>
          </a:p>
          <a:p>
            <a:endParaRPr lang="es-EC" sz="2000" dirty="0">
              <a:latin typeface="Cambria Math" panose="02040503050406030204" pitchFamily="18" charset="0"/>
              <a:ea typeface="Cambria Math" panose="02040503050406030204" pitchFamily="18" charset="0"/>
            </a:endParaRPr>
          </a:p>
        </p:txBody>
      </p:sp>
      <p:pic>
        <p:nvPicPr>
          <p:cNvPr id="7" name="Marcador de contenido 6">
            <a:extLst>
              <a:ext uri="{FF2B5EF4-FFF2-40B4-BE49-F238E27FC236}">
                <a16:creationId xmlns:a16="http://schemas.microsoft.com/office/drawing/2014/main" id="{D73CD531-7A15-46AE-BFDE-7072ECEE94BD}"/>
              </a:ext>
            </a:extLst>
          </p:cNvPr>
          <p:cNvPicPr>
            <a:picLocks noGrp="1" noChangeAspect="1"/>
          </p:cNvPicPr>
          <p:nvPr>
            <p:ph sz="half" idx="2"/>
          </p:nvPr>
        </p:nvPicPr>
        <p:blipFill>
          <a:blip r:embed="rId2"/>
          <a:stretch>
            <a:fillRect/>
          </a:stretch>
        </p:blipFill>
        <p:spPr>
          <a:xfrm>
            <a:off x="4763913" y="67734"/>
            <a:ext cx="2019048" cy="2657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2C8C2DBF-0FB5-4E3B-A36D-54B489794CF5}"/>
              </a:ext>
            </a:extLst>
          </p:cNvPr>
          <p:cNvPicPr>
            <a:picLocks noChangeAspect="1"/>
          </p:cNvPicPr>
          <p:nvPr/>
        </p:nvPicPr>
        <p:blipFill>
          <a:blip r:embed="rId3"/>
          <a:stretch>
            <a:fillRect/>
          </a:stretch>
        </p:blipFill>
        <p:spPr>
          <a:xfrm>
            <a:off x="6996735" y="686714"/>
            <a:ext cx="2019048" cy="2684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65D0B7CB-5418-4028-93F2-BB68093CA4A8}"/>
              </a:ext>
            </a:extLst>
          </p:cNvPr>
          <p:cNvPicPr>
            <a:picLocks noChangeAspect="1"/>
          </p:cNvPicPr>
          <p:nvPr/>
        </p:nvPicPr>
        <p:blipFill>
          <a:blip r:embed="rId4"/>
          <a:stretch>
            <a:fillRect/>
          </a:stretch>
        </p:blipFill>
        <p:spPr>
          <a:xfrm>
            <a:off x="4741023" y="3505738"/>
            <a:ext cx="2861449" cy="2138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1025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23050B8-C85C-4304-8396-6DA52F329473}"/>
              </a:ext>
            </a:extLst>
          </p:cNvPr>
          <p:cNvSpPr/>
          <p:nvPr/>
        </p:nvSpPr>
        <p:spPr>
          <a:xfrm>
            <a:off x="0" y="0"/>
            <a:ext cx="4572000" cy="5715000"/>
          </a:xfrm>
          <a:prstGeom prst="rect">
            <a:avLst/>
          </a:prstGeom>
          <a:solidFill>
            <a:srgbClr val="3B3838"/>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Marcador de contenido 4">
            <a:extLst>
              <a:ext uri="{FF2B5EF4-FFF2-40B4-BE49-F238E27FC236}">
                <a16:creationId xmlns:a16="http://schemas.microsoft.com/office/drawing/2014/main" id="{887080B9-25F4-4F0C-AE2A-5ABFF0EC5353}"/>
              </a:ext>
            </a:extLst>
          </p:cNvPr>
          <p:cNvSpPr>
            <a:spLocks noGrp="1"/>
          </p:cNvSpPr>
          <p:nvPr>
            <p:ph sz="half" idx="1"/>
          </p:nvPr>
        </p:nvSpPr>
        <p:spPr>
          <a:xfrm>
            <a:off x="472234" y="1256650"/>
            <a:ext cx="3886200" cy="3626115"/>
          </a:xfrm>
          <a:solidFill>
            <a:srgbClr val="3B3838"/>
          </a:solidFill>
          <a:ln>
            <a:solidFill>
              <a:srgbClr val="3B3838"/>
            </a:solidFill>
          </a:ln>
        </p:spPr>
        <p:txBody>
          <a:bodyPr>
            <a:normAutofit/>
          </a:bodyPr>
          <a:lstStyle/>
          <a:p>
            <a:pPr marL="0" indent="0" algn="ctr">
              <a:buNone/>
            </a:pPr>
            <a:r>
              <a:rPr lang="es-EC" sz="3600" b="1" dirty="0">
                <a:ln w="0"/>
                <a:solidFill>
                  <a:schemeClr val="bg1">
                    <a:lumMod val="95000"/>
                  </a:schemeClr>
                </a:solidFill>
                <a:latin typeface="Cambria Math" panose="02040503050406030204" pitchFamily="18" charset="0"/>
                <a:ea typeface="Cambria Math" panose="02040503050406030204" pitchFamily="18" charset="0"/>
              </a:rPr>
              <a:t>INFORME </a:t>
            </a:r>
          </a:p>
          <a:p>
            <a:pPr marL="0" indent="0" algn="ctr">
              <a:buNone/>
            </a:pPr>
            <a:r>
              <a:rPr lang="es-EC" sz="3600" b="1" dirty="0">
                <a:ln w="0"/>
                <a:solidFill>
                  <a:schemeClr val="bg1">
                    <a:lumMod val="95000"/>
                  </a:schemeClr>
                </a:solidFill>
                <a:latin typeface="Cambria Math" panose="02040503050406030204" pitchFamily="18" charset="0"/>
                <a:ea typeface="Cambria Math" panose="02040503050406030204" pitchFamily="18" charset="0"/>
              </a:rPr>
              <a:t>DE </a:t>
            </a:r>
          </a:p>
          <a:p>
            <a:pPr marL="0" indent="0" algn="ctr">
              <a:buNone/>
            </a:pPr>
            <a:r>
              <a:rPr lang="es-EC" sz="3600" b="1" dirty="0">
                <a:ln w="0"/>
                <a:solidFill>
                  <a:schemeClr val="bg1">
                    <a:lumMod val="95000"/>
                  </a:schemeClr>
                </a:solidFill>
                <a:latin typeface="Cambria Math" panose="02040503050406030204" pitchFamily="18" charset="0"/>
                <a:ea typeface="Cambria Math" panose="02040503050406030204" pitchFamily="18" charset="0"/>
              </a:rPr>
              <a:t>GESTIÓN</a:t>
            </a:r>
            <a:r>
              <a:rPr lang="es-EC" sz="5400" b="1" dirty="0">
                <a:ln w="0"/>
                <a:solidFill>
                  <a:schemeClr val="bg1">
                    <a:lumMod val="95000"/>
                  </a:schemeClr>
                </a:solidFill>
                <a:latin typeface="Cambria Math" panose="02040503050406030204" pitchFamily="18" charset="0"/>
                <a:ea typeface="Cambria Math" panose="02040503050406030204" pitchFamily="18" charset="0"/>
              </a:rPr>
              <a:t> </a:t>
            </a:r>
            <a:r>
              <a:rPr lang="es-EC" sz="3600" b="1" dirty="0">
                <a:ln w="0"/>
                <a:solidFill>
                  <a:schemeClr val="bg1">
                    <a:lumMod val="95000"/>
                  </a:schemeClr>
                </a:solidFill>
                <a:latin typeface="Cambria Math" panose="02040503050406030204" pitchFamily="18" charset="0"/>
                <a:ea typeface="Cambria Math" panose="02040503050406030204" pitchFamily="18" charset="0"/>
              </a:rPr>
              <a:t>PRESUPUESTARIA</a:t>
            </a:r>
            <a:r>
              <a:rPr lang="es-EC" sz="5400" b="1" dirty="0">
                <a:ln w="0"/>
                <a:solidFill>
                  <a:schemeClr val="bg1">
                    <a:lumMod val="95000"/>
                  </a:schemeClr>
                </a:solidFill>
                <a:latin typeface="Cambria Math" panose="02040503050406030204" pitchFamily="18" charset="0"/>
                <a:ea typeface="Cambria Math" panose="02040503050406030204" pitchFamily="18" charset="0"/>
              </a:rPr>
              <a:t> 2024 </a:t>
            </a:r>
            <a:endParaRPr lang="es-EC" sz="2000" b="1" dirty="0">
              <a:ln w="0"/>
              <a:solidFill>
                <a:schemeClr val="bg1">
                  <a:lumMod val="95000"/>
                </a:schemeClr>
              </a:solidFill>
              <a:latin typeface="Cambria Math" panose="02040503050406030204" pitchFamily="18" charset="0"/>
              <a:ea typeface="Cambria Math" panose="02040503050406030204" pitchFamily="18" charset="0"/>
            </a:endParaRPr>
          </a:p>
          <a:p>
            <a:endParaRPr lang="es-EC" dirty="0"/>
          </a:p>
        </p:txBody>
      </p:sp>
      <p:sp>
        <p:nvSpPr>
          <p:cNvPr id="10" name="Marcador de contenido 9">
            <a:extLst>
              <a:ext uri="{FF2B5EF4-FFF2-40B4-BE49-F238E27FC236}">
                <a16:creationId xmlns:a16="http://schemas.microsoft.com/office/drawing/2014/main" id="{D5077184-0922-4C99-9B01-21208827C446}"/>
              </a:ext>
            </a:extLst>
          </p:cNvPr>
          <p:cNvSpPr>
            <a:spLocks noGrp="1"/>
          </p:cNvSpPr>
          <p:nvPr>
            <p:ph sz="half" idx="2"/>
          </p:nvPr>
        </p:nvSpPr>
        <p:spPr/>
        <p:txBody>
          <a:bodyPr>
            <a:normAutofit/>
          </a:bodyPr>
          <a:lstStyle/>
          <a:p>
            <a:pPr marL="0" indent="0" algn="ctr">
              <a:buNone/>
            </a:pPr>
            <a:r>
              <a:rPr lang="es-ES" sz="4000" dirty="0">
                <a:latin typeface="Cambria Math" panose="02040503050406030204" pitchFamily="18" charset="0"/>
                <a:ea typeface="Cambria Math" panose="02040503050406030204" pitchFamily="18" charset="0"/>
              </a:rPr>
              <a:t>El presupuesto Institucional 2024 es de </a:t>
            </a:r>
          </a:p>
          <a:p>
            <a:pPr marL="0" indent="0" algn="ctr">
              <a:buNone/>
            </a:pPr>
            <a:endParaRPr lang="es-ES" sz="4000" dirty="0">
              <a:latin typeface="Cambria Math" panose="02040503050406030204" pitchFamily="18" charset="0"/>
              <a:ea typeface="Cambria Math" panose="02040503050406030204" pitchFamily="18" charset="0"/>
            </a:endParaRPr>
          </a:p>
          <a:p>
            <a:pPr marL="0" indent="0" algn="ctr">
              <a:buNone/>
            </a:pPr>
            <a:r>
              <a:rPr lang="es-ES" sz="4000" dirty="0">
                <a:solidFill>
                  <a:srgbClr val="C00000"/>
                </a:solidFill>
                <a:latin typeface="Cambria Math" panose="02040503050406030204" pitchFamily="18" charset="0"/>
                <a:ea typeface="Cambria Math" panose="02040503050406030204" pitchFamily="18" charset="0"/>
              </a:rPr>
              <a:t>$ </a:t>
            </a:r>
            <a:r>
              <a:rPr lang="es-ES" sz="4000" b="1" dirty="0">
                <a:solidFill>
                  <a:srgbClr val="C00000"/>
                </a:solidFill>
                <a:latin typeface="Cambria Math" panose="02040503050406030204" pitchFamily="18" charset="0"/>
                <a:ea typeface="Cambria Math" panose="02040503050406030204" pitchFamily="18" charset="0"/>
              </a:rPr>
              <a:t>1.111.447,02</a:t>
            </a:r>
            <a:r>
              <a:rPr lang="es-ES" sz="4000" dirty="0">
                <a:solidFill>
                  <a:srgbClr val="C00000"/>
                </a:solidFill>
                <a:latin typeface="Cambria Math" panose="02040503050406030204" pitchFamily="18" charset="0"/>
                <a:ea typeface="Cambria Math" panose="02040503050406030204" pitchFamily="18" charset="0"/>
              </a:rPr>
              <a:t> </a:t>
            </a:r>
            <a:endParaRPr lang="es-EC" sz="4000"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203831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277D2C-A074-4593-AF3B-3DE72676AEE4}"/>
              </a:ext>
            </a:extLst>
          </p:cNvPr>
          <p:cNvSpPr>
            <a:spLocks noGrp="1"/>
          </p:cNvSpPr>
          <p:nvPr>
            <p:ph type="title"/>
          </p:nvPr>
        </p:nvSpPr>
        <p:spPr>
          <a:xfrm>
            <a:off x="628650" y="533409"/>
            <a:ext cx="7886700" cy="717880"/>
          </a:xfrm>
        </p:spPr>
        <p:txBody>
          <a:bodyPr/>
          <a:lstStyle/>
          <a:p>
            <a:r>
              <a:rPr lang="es-ES" sz="3200" b="1" dirty="0">
                <a:latin typeface="Cambria Math" panose="02040503050406030204" pitchFamily="18" charset="0"/>
                <a:ea typeface="Cambria Math" panose="02040503050406030204" pitchFamily="18" charset="0"/>
              </a:rPr>
              <a:t>PRESUPUESTO EJECUTADO EN EL AÑO 2024</a:t>
            </a:r>
            <a:endParaRPr lang="es-EC" sz="3200" dirty="0">
              <a:latin typeface="Cambria Math" panose="02040503050406030204" pitchFamily="18" charset="0"/>
              <a:ea typeface="Cambria Math" panose="02040503050406030204" pitchFamily="18" charset="0"/>
            </a:endParaRPr>
          </a:p>
        </p:txBody>
      </p:sp>
      <p:pic>
        <p:nvPicPr>
          <p:cNvPr id="3" name="Imagen 2">
            <a:extLst>
              <a:ext uri="{FF2B5EF4-FFF2-40B4-BE49-F238E27FC236}">
                <a16:creationId xmlns:a16="http://schemas.microsoft.com/office/drawing/2014/main" id="{752D4925-A78B-389D-3F8D-442DA1D01D23}"/>
              </a:ext>
            </a:extLst>
          </p:cNvPr>
          <p:cNvPicPr>
            <a:picLocks noChangeAspect="1"/>
          </p:cNvPicPr>
          <p:nvPr/>
        </p:nvPicPr>
        <p:blipFill>
          <a:blip r:embed="rId2"/>
          <a:stretch>
            <a:fillRect/>
          </a:stretch>
        </p:blipFill>
        <p:spPr>
          <a:xfrm>
            <a:off x="785446" y="1251288"/>
            <a:ext cx="7092462" cy="42187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11430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B64050-D964-1905-2A8A-684F201589CE}"/>
              </a:ext>
            </a:extLst>
          </p:cNvPr>
          <p:cNvSpPr>
            <a:spLocks noGrp="1"/>
          </p:cNvSpPr>
          <p:nvPr>
            <p:ph type="title"/>
          </p:nvPr>
        </p:nvSpPr>
        <p:spPr>
          <a:xfrm>
            <a:off x="1261692" y="621322"/>
            <a:ext cx="6721719" cy="788377"/>
          </a:xfrm>
        </p:spPr>
        <p:txBody>
          <a:bodyPr/>
          <a:lstStyle/>
          <a:p>
            <a:r>
              <a:rPr lang="es-ES" b="1" dirty="0"/>
              <a:t>GASTOS 2024</a:t>
            </a:r>
            <a:endParaRPr lang="es-EC" b="1" dirty="0"/>
          </a:p>
        </p:txBody>
      </p:sp>
      <p:pic>
        <p:nvPicPr>
          <p:cNvPr id="12" name="Imagen 11">
            <a:extLst>
              <a:ext uri="{FF2B5EF4-FFF2-40B4-BE49-F238E27FC236}">
                <a16:creationId xmlns:a16="http://schemas.microsoft.com/office/drawing/2014/main" id="{603DDCE2-C7F5-9DE8-A886-9D79E53F431E}"/>
              </a:ext>
            </a:extLst>
          </p:cNvPr>
          <p:cNvPicPr>
            <a:picLocks noChangeAspect="1"/>
          </p:cNvPicPr>
          <p:nvPr/>
        </p:nvPicPr>
        <p:blipFill>
          <a:blip r:embed="rId2"/>
          <a:stretch>
            <a:fillRect/>
          </a:stretch>
        </p:blipFill>
        <p:spPr>
          <a:xfrm>
            <a:off x="1019829" y="1366629"/>
            <a:ext cx="6882946" cy="3639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15497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D91EC9-D224-43F0-9C46-F5562B9C9A2E}"/>
              </a:ext>
            </a:extLst>
          </p:cNvPr>
          <p:cNvSpPr>
            <a:spLocks noGrp="1"/>
          </p:cNvSpPr>
          <p:nvPr>
            <p:ph type="title"/>
          </p:nvPr>
        </p:nvSpPr>
        <p:spPr>
          <a:xfrm>
            <a:off x="628650" y="808169"/>
            <a:ext cx="7886700" cy="503280"/>
          </a:xfrm>
        </p:spPr>
        <p:txBody>
          <a:bodyPr/>
          <a:lstStyle/>
          <a:p>
            <a:r>
              <a:rPr lang="es-ES" sz="2400" b="1" dirty="0">
                <a:latin typeface="Cambria Math" panose="02040503050406030204" pitchFamily="18" charset="0"/>
                <a:ea typeface="Cambria Math" panose="02040503050406030204" pitchFamily="18" charset="0"/>
              </a:rPr>
              <a:t>CUMPLIMIENTO DE EJECUCUÓN PRESUPUESTARIA 2024</a:t>
            </a:r>
            <a:br>
              <a:rPr lang="es-EC" dirty="0"/>
            </a:br>
            <a:endParaRPr lang="es-EC" dirty="0"/>
          </a:p>
        </p:txBody>
      </p:sp>
      <p:pic>
        <p:nvPicPr>
          <p:cNvPr id="6146" name="Imagen 1">
            <a:extLst>
              <a:ext uri="{FF2B5EF4-FFF2-40B4-BE49-F238E27FC236}">
                <a16:creationId xmlns:a16="http://schemas.microsoft.com/office/drawing/2014/main" id="{1B3D5DB5-890C-8FF0-9ED2-864EA1F45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931" y="1786671"/>
            <a:ext cx="7320941" cy="2375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84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94BA9045-CB46-4DC4-A564-01B11DD968FE}"/>
              </a:ext>
            </a:extLst>
          </p:cNvPr>
          <p:cNvSpPr>
            <a:spLocks noGrp="1"/>
          </p:cNvSpPr>
          <p:nvPr>
            <p:ph sz="half" idx="2"/>
          </p:nvPr>
        </p:nvSpPr>
        <p:spPr>
          <a:xfrm>
            <a:off x="4605086" y="1136346"/>
            <a:ext cx="3886200" cy="3626115"/>
          </a:xfrm>
        </p:spPr>
        <p:txBody>
          <a:bodyPr>
            <a:normAutofit lnSpcReduction="10000"/>
          </a:bodyPr>
          <a:lstStyle/>
          <a:p>
            <a:pPr marL="0" indent="0" algn="ctr">
              <a:buNone/>
            </a:pPr>
            <a:r>
              <a:rPr lang="es-EC" sz="4400" b="1" dirty="0">
                <a:ln w="0"/>
                <a:solidFill>
                  <a:srgbClr val="FF0000"/>
                </a:solidFill>
                <a:latin typeface="Cambria Math" panose="02040503050406030204" pitchFamily="18" charset="0"/>
                <a:ea typeface="Cambria Math" panose="02040503050406030204" pitchFamily="18" charset="0"/>
              </a:rPr>
              <a:t>INFORME </a:t>
            </a:r>
          </a:p>
          <a:p>
            <a:pPr marL="0" indent="0" algn="ctr">
              <a:buNone/>
            </a:pPr>
            <a:r>
              <a:rPr lang="es-EC" sz="4400" b="1" dirty="0">
                <a:ln w="0"/>
                <a:solidFill>
                  <a:srgbClr val="FF0000"/>
                </a:solidFill>
                <a:latin typeface="Cambria Math" panose="02040503050406030204" pitchFamily="18" charset="0"/>
                <a:ea typeface="Cambria Math" panose="02040503050406030204" pitchFamily="18" charset="0"/>
              </a:rPr>
              <a:t>DE </a:t>
            </a:r>
          </a:p>
          <a:p>
            <a:pPr marL="0" indent="0" algn="ctr">
              <a:buNone/>
            </a:pPr>
            <a:r>
              <a:rPr lang="es-EC" sz="4400" b="1" dirty="0">
                <a:ln w="0"/>
                <a:solidFill>
                  <a:srgbClr val="FF0000"/>
                </a:solidFill>
                <a:latin typeface="Cambria Math" panose="02040503050406030204" pitchFamily="18" charset="0"/>
                <a:ea typeface="Cambria Math" panose="02040503050406030204" pitchFamily="18" charset="0"/>
              </a:rPr>
              <a:t>GESTIÓN COMPRAS PÚBLICAS 2024 </a:t>
            </a:r>
            <a:endParaRPr lang="es-EC" sz="1600" b="1" dirty="0">
              <a:ln w="0"/>
              <a:solidFill>
                <a:srgbClr val="FF0000"/>
              </a:solidFill>
              <a:latin typeface="Cambria Math" panose="02040503050406030204" pitchFamily="18" charset="0"/>
              <a:ea typeface="Cambria Math" panose="02040503050406030204" pitchFamily="18" charset="0"/>
            </a:endParaRPr>
          </a:p>
          <a:p>
            <a:endParaRPr lang="es-EC" dirty="0"/>
          </a:p>
        </p:txBody>
      </p:sp>
      <p:pic>
        <p:nvPicPr>
          <p:cNvPr id="2" name="Imagen 1">
            <a:extLst>
              <a:ext uri="{FF2B5EF4-FFF2-40B4-BE49-F238E27FC236}">
                <a16:creationId xmlns:a16="http://schemas.microsoft.com/office/drawing/2014/main" id="{09C099F5-0E22-43E5-ACC2-C1F448063412}"/>
              </a:ext>
            </a:extLst>
          </p:cNvPr>
          <p:cNvPicPr>
            <a:picLocks noChangeAspect="1"/>
          </p:cNvPicPr>
          <p:nvPr/>
        </p:nvPicPr>
        <p:blipFill>
          <a:blip r:embed="rId2"/>
          <a:stretch>
            <a:fillRect/>
          </a:stretch>
        </p:blipFill>
        <p:spPr>
          <a:xfrm>
            <a:off x="688622" y="1082900"/>
            <a:ext cx="2878666" cy="1916112"/>
          </a:xfrm>
          <a:prstGeom prst="rect">
            <a:avLst/>
          </a:prstGeom>
        </p:spPr>
      </p:pic>
      <p:pic>
        <p:nvPicPr>
          <p:cNvPr id="4" name="Imagen 3">
            <a:extLst>
              <a:ext uri="{FF2B5EF4-FFF2-40B4-BE49-F238E27FC236}">
                <a16:creationId xmlns:a16="http://schemas.microsoft.com/office/drawing/2014/main" id="{681A60B2-B24D-4254-9556-2B82CAB2C0CC}"/>
              </a:ext>
            </a:extLst>
          </p:cNvPr>
          <p:cNvPicPr>
            <a:picLocks noChangeAspect="1"/>
          </p:cNvPicPr>
          <p:nvPr/>
        </p:nvPicPr>
        <p:blipFill rotWithShape="1">
          <a:blip r:embed="rId3"/>
          <a:srcRect l="25000" r="21667"/>
          <a:stretch/>
        </p:blipFill>
        <p:spPr>
          <a:xfrm>
            <a:off x="1434471" y="3263417"/>
            <a:ext cx="2606952" cy="1981773"/>
          </a:xfrm>
          <a:prstGeom prst="rect">
            <a:avLst/>
          </a:prstGeom>
        </p:spPr>
      </p:pic>
    </p:spTree>
    <p:extLst>
      <p:ext uri="{BB962C8B-B14F-4D97-AF65-F5344CB8AC3E}">
        <p14:creationId xmlns:p14="http://schemas.microsoft.com/office/powerpoint/2010/main" val="1771584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6F38760-6F67-4C5A-A682-A783EFE39BA9}"/>
              </a:ext>
            </a:extLst>
          </p:cNvPr>
          <p:cNvSpPr>
            <a:spLocks noGrp="1"/>
          </p:cNvSpPr>
          <p:nvPr>
            <p:ph sz="half" idx="1"/>
          </p:nvPr>
        </p:nvSpPr>
        <p:spPr/>
        <p:txBody>
          <a:bodyPr/>
          <a:lstStyle/>
          <a:p>
            <a:pPr marL="0" indent="0">
              <a:buNone/>
            </a:pPr>
            <a:r>
              <a:rPr lang="es-ES" b="1" u="sng" dirty="0">
                <a:latin typeface="Cambria Math" panose="02040503050406030204" pitchFamily="18" charset="0"/>
                <a:ea typeface="Cambria Math" panose="02040503050406030204" pitchFamily="18" charset="0"/>
              </a:rPr>
              <a:t>Objetivo</a:t>
            </a:r>
          </a:p>
          <a:p>
            <a:pPr marL="0" indent="0">
              <a:buNone/>
            </a:pPr>
            <a:endParaRPr lang="es-ES" b="1" u="sng" dirty="0">
              <a:latin typeface="Cambria Math" panose="02040503050406030204" pitchFamily="18" charset="0"/>
              <a:ea typeface="Cambria Math" panose="02040503050406030204" pitchFamily="18" charset="0"/>
            </a:endParaRPr>
          </a:p>
          <a:p>
            <a:pPr marL="0" indent="0">
              <a:buNone/>
            </a:pPr>
            <a:r>
              <a:rPr lang="es-ES" dirty="0">
                <a:latin typeface="Cambria Math" panose="02040503050406030204" pitchFamily="18" charset="0"/>
                <a:ea typeface="Cambria Math" panose="02040503050406030204" pitchFamily="18" charset="0"/>
              </a:rPr>
              <a:t>Dar a conocer los avances en la gestión por el departamento de Compras Públicas, así como la ejecución y control de los procesos.</a:t>
            </a:r>
            <a:endParaRPr lang="es-EC" dirty="0">
              <a:latin typeface="Cambria Math" panose="02040503050406030204" pitchFamily="18" charset="0"/>
              <a:ea typeface="Cambria Math" panose="02040503050406030204" pitchFamily="18" charset="0"/>
            </a:endParaRPr>
          </a:p>
        </p:txBody>
      </p:sp>
      <p:sp>
        <p:nvSpPr>
          <p:cNvPr id="7" name="Rectángulo 6">
            <a:extLst>
              <a:ext uri="{FF2B5EF4-FFF2-40B4-BE49-F238E27FC236}">
                <a16:creationId xmlns:a16="http://schemas.microsoft.com/office/drawing/2014/main" id="{9FA0781A-0AAB-4779-B54D-56DDE3E935BE}"/>
              </a:ext>
            </a:extLst>
          </p:cNvPr>
          <p:cNvSpPr/>
          <p:nvPr/>
        </p:nvSpPr>
        <p:spPr>
          <a:xfrm>
            <a:off x="4718756" y="0"/>
            <a:ext cx="4425244" cy="5715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Marcador de contenido 3">
            <a:extLst>
              <a:ext uri="{FF2B5EF4-FFF2-40B4-BE49-F238E27FC236}">
                <a16:creationId xmlns:a16="http://schemas.microsoft.com/office/drawing/2014/main" id="{8758F42F-636A-4EB6-9532-84EF822F8A9B}"/>
              </a:ext>
            </a:extLst>
          </p:cNvPr>
          <p:cNvSpPr>
            <a:spLocks noGrp="1"/>
          </p:cNvSpPr>
          <p:nvPr>
            <p:ph sz="half" idx="2"/>
          </p:nvPr>
        </p:nvSpPr>
        <p:spPr>
          <a:xfrm>
            <a:off x="4988278" y="1329442"/>
            <a:ext cx="3886200" cy="3626115"/>
          </a:xfrm>
        </p:spPr>
        <p:txBody>
          <a:bodyPr/>
          <a:lstStyle/>
          <a:p>
            <a:pPr marL="0" indent="0">
              <a:buNone/>
            </a:pPr>
            <a:r>
              <a:rPr lang="es-ES" b="1" u="sng" dirty="0">
                <a:latin typeface="Cambria Math" panose="02040503050406030204" pitchFamily="18" charset="0"/>
                <a:ea typeface="Cambria Math" panose="02040503050406030204" pitchFamily="18" charset="0"/>
              </a:rPr>
              <a:t>Alcance </a:t>
            </a:r>
          </a:p>
          <a:p>
            <a:pPr marL="0" indent="0">
              <a:buNone/>
            </a:pPr>
            <a:endParaRPr lang="es-ES" b="1" u="sng" dirty="0">
              <a:latin typeface="Cambria Math" panose="02040503050406030204" pitchFamily="18" charset="0"/>
              <a:ea typeface="Cambria Math" panose="02040503050406030204" pitchFamily="18" charset="0"/>
            </a:endParaRPr>
          </a:p>
          <a:p>
            <a:pPr marL="0" indent="0">
              <a:buNone/>
            </a:pPr>
            <a:r>
              <a:rPr lang="es-ES" dirty="0">
                <a:latin typeface="Cambria Math" panose="02040503050406030204" pitchFamily="18" charset="0"/>
                <a:ea typeface="Cambria Math" panose="02040503050406030204" pitchFamily="18" charset="0"/>
              </a:rPr>
              <a:t>Este informe incluye todos los procesos realizados desde el mes de enero al mes de diciembre de 2024, donde se establecen los valores ejecutados, así como la descripción de proveedores adjudicados. </a:t>
            </a:r>
            <a:endParaRPr lang="es-EC"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93893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E8E717-6AF2-46A5-BAF0-F7BB4F88664E}"/>
              </a:ext>
            </a:extLst>
          </p:cNvPr>
          <p:cNvSpPr txBox="1"/>
          <p:nvPr/>
        </p:nvSpPr>
        <p:spPr>
          <a:xfrm>
            <a:off x="691662" y="1012342"/>
            <a:ext cx="7643446" cy="4152162"/>
          </a:xfrm>
          <a:prstGeom prst="rect">
            <a:avLst/>
          </a:prstGeom>
          <a:noFill/>
        </p:spPr>
        <p:txBody>
          <a:bodyPr wrap="square">
            <a:spAutoFit/>
          </a:bodyPr>
          <a:lstStyle/>
          <a:p>
            <a:pPr algn="just"/>
            <a:r>
              <a:rPr lang="es-ES" sz="2000" b="1" dirty="0"/>
              <a:t>En cumplimiento de lo dispuesto en la Constitución de la República del Ecuador, la Ley Orgánica de Transparencia y Acceso a la Información Pública, y la Ley Orgánica de Participación Ciudadana y Control Social,</a:t>
            </a:r>
            <a:r>
              <a:rPr lang="es-ES" sz="2000" dirty="0"/>
              <a:t> el Cuerpo de Bomberos Voluntarios del Sígsig informa a la ciudadanía sobre las acciones realizadas durante el período fiscal 2024.</a:t>
            </a:r>
          </a:p>
          <a:p>
            <a:pPr algn="just"/>
            <a:r>
              <a:rPr lang="es-ES" sz="2000" dirty="0"/>
              <a:t>Este proceso permite a la comunidad </a:t>
            </a:r>
            <a:r>
              <a:rPr lang="es-ES" sz="2000" b="1" dirty="0"/>
              <a:t>conocer, evaluar y ejercer su derecho a participar activamente en la gestión pública</a:t>
            </a:r>
            <a:r>
              <a:rPr lang="es-ES" sz="2000" dirty="0"/>
              <a:t>, promoviendo así la transparencia, la corresponsabilidad y el control social.</a:t>
            </a:r>
          </a:p>
          <a:p>
            <a:pPr algn="just"/>
            <a:r>
              <a:rPr lang="es-ES" sz="2000" dirty="0"/>
              <a:t>La Rendición de Cuentas correspondiente al año 2024 se lleva a cabo conforme al </a:t>
            </a:r>
            <a:r>
              <a:rPr lang="es-ES" sz="2000" b="1" dirty="0"/>
              <a:t>cronograma aprobado por el Pleno del Consejo de Participación Ciudadana y Control Social</a:t>
            </a:r>
            <a:r>
              <a:rPr lang="es-ES" sz="2000" dirty="0"/>
              <a:t>, mediante </a:t>
            </a:r>
            <a:r>
              <a:rPr lang="es-ES" sz="2000" b="1" dirty="0"/>
              <a:t>Resolución No. CPCCS-PLE-SG-007-E-2025-0070</a:t>
            </a:r>
            <a:r>
              <a:rPr lang="es-ES" sz="2000" dirty="0"/>
              <a:t> del 28 de febrero de 2025.</a:t>
            </a:r>
          </a:p>
          <a:p>
            <a:pPr algn="just">
              <a:lnSpc>
                <a:spcPct val="115000"/>
              </a:lnSpc>
            </a:pPr>
            <a:r>
              <a:rPr lang="es-ES" sz="2200" dirty="0"/>
              <a:t>.</a:t>
            </a:r>
            <a:r>
              <a:rPr lang="es-ES" dirty="0"/>
              <a:t> </a:t>
            </a:r>
            <a:endParaRPr lang="es-EC" dirty="0"/>
          </a:p>
        </p:txBody>
      </p:sp>
    </p:spTree>
    <p:extLst>
      <p:ext uri="{BB962C8B-B14F-4D97-AF65-F5344CB8AC3E}">
        <p14:creationId xmlns:p14="http://schemas.microsoft.com/office/powerpoint/2010/main" val="80517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B4223CE-1438-4607-AEA1-6DB141292C6B}"/>
              </a:ext>
            </a:extLst>
          </p:cNvPr>
          <p:cNvSpPr/>
          <p:nvPr/>
        </p:nvSpPr>
        <p:spPr>
          <a:xfrm>
            <a:off x="1215189" y="771572"/>
            <a:ext cx="7038474" cy="707886"/>
          </a:xfrm>
          <a:prstGeom prst="rect">
            <a:avLst/>
          </a:prstGeom>
        </p:spPr>
        <p:txBody>
          <a:bodyPr wrap="square">
            <a:spAutoFit/>
          </a:bodyPr>
          <a:lstStyle/>
          <a:p>
            <a:pPr>
              <a:spcAft>
                <a:spcPts val="0"/>
              </a:spcAft>
            </a:pPr>
            <a:r>
              <a:rPr lang="es-ES" sz="2000" dirty="0">
                <a:latin typeface="Cambria Math" panose="02040503050406030204" pitchFamily="18" charset="0"/>
                <a:ea typeface="Cambria Math" panose="02040503050406030204" pitchFamily="18" charset="0"/>
              </a:rPr>
              <a:t>Con el fin de cumplir con las funciones asignadas, se detalla a continuación los procesos ejecutados en el período:</a:t>
            </a:r>
            <a:endParaRPr lang="es-EC" sz="2000" dirty="0">
              <a:effectLst/>
              <a:latin typeface="Cambria Math" panose="02040503050406030204" pitchFamily="18" charset="0"/>
              <a:ea typeface="Cambria Math" panose="02040503050406030204" pitchFamily="18" charset="0"/>
            </a:endParaRPr>
          </a:p>
        </p:txBody>
      </p:sp>
      <p:pic>
        <p:nvPicPr>
          <p:cNvPr id="8194" name="Image 26">
            <a:extLst>
              <a:ext uri="{FF2B5EF4-FFF2-40B4-BE49-F238E27FC236}">
                <a16:creationId xmlns:a16="http://schemas.microsoft.com/office/drawing/2014/main" id="{204B73DE-12D1-3C89-D048-9F2D6C32AD0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85" y="1947909"/>
            <a:ext cx="5732584" cy="26944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8102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F8FF2C-43A9-4604-8136-71E5D26A1BD6}"/>
              </a:ext>
            </a:extLst>
          </p:cNvPr>
          <p:cNvPicPr>
            <a:picLocks noChangeAspect="1"/>
          </p:cNvPicPr>
          <p:nvPr/>
        </p:nvPicPr>
        <p:blipFill>
          <a:blip r:embed="rId2"/>
          <a:stretch>
            <a:fillRect/>
          </a:stretch>
        </p:blipFill>
        <p:spPr>
          <a:xfrm>
            <a:off x="419452" y="824089"/>
            <a:ext cx="1962503" cy="2616671"/>
          </a:xfrm>
          <a:prstGeom prst="rect">
            <a:avLst/>
          </a:prstGeom>
        </p:spPr>
      </p:pic>
      <p:pic>
        <p:nvPicPr>
          <p:cNvPr id="3" name="Imagen 2">
            <a:extLst>
              <a:ext uri="{FF2B5EF4-FFF2-40B4-BE49-F238E27FC236}">
                <a16:creationId xmlns:a16="http://schemas.microsoft.com/office/drawing/2014/main" id="{F9D02891-23D3-4E16-ADC4-6D23276BAC4B}"/>
              </a:ext>
            </a:extLst>
          </p:cNvPr>
          <p:cNvPicPr>
            <a:picLocks noChangeAspect="1"/>
          </p:cNvPicPr>
          <p:nvPr/>
        </p:nvPicPr>
        <p:blipFill>
          <a:blip r:embed="rId3"/>
          <a:stretch>
            <a:fillRect/>
          </a:stretch>
        </p:blipFill>
        <p:spPr>
          <a:xfrm>
            <a:off x="2724235" y="834084"/>
            <a:ext cx="2816577" cy="2112433"/>
          </a:xfrm>
          <a:prstGeom prst="rect">
            <a:avLst/>
          </a:prstGeom>
        </p:spPr>
      </p:pic>
      <p:pic>
        <p:nvPicPr>
          <p:cNvPr id="5" name="Imagen 4">
            <a:extLst>
              <a:ext uri="{FF2B5EF4-FFF2-40B4-BE49-F238E27FC236}">
                <a16:creationId xmlns:a16="http://schemas.microsoft.com/office/drawing/2014/main" id="{3749F9F5-357B-4C2B-9F72-421ABA89FC8A}"/>
              </a:ext>
            </a:extLst>
          </p:cNvPr>
          <p:cNvPicPr>
            <a:picLocks noChangeAspect="1"/>
          </p:cNvPicPr>
          <p:nvPr/>
        </p:nvPicPr>
        <p:blipFill>
          <a:blip r:embed="rId4"/>
          <a:stretch>
            <a:fillRect/>
          </a:stretch>
        </p:blipFill>
        <p:spPr>
          <a:xfrm>
            <a:off x="5792781" y="814092"/>
            <a:ext cx="2841456" cy="2132425"/>
          </a:xfrm>
          <a:prstGeom prst="rect">
            <a:avLst/>
          </a:prstGeom>
        </p:spPr>
      </p:pic>
      <p:pic>
        <p:nvPicPr>
          <p:cNvPr id="6" name="Imagen 5">
            <a:extLst>
              <a:ext uri="{FF2B5EF4-FFF2-40B4-BE49-F238E27FC236}">
                <a16:creationId xmlns:a16="http://schemas.microsoft.com/office/drawing/2014/main" id="{6BD5B390-9453-423E-995A-EFC70C63B339}"/>
              </a:ext>
            </a:extLst>
          </p:cNvPr>
          <p:cNvPicPr>
            <a:picLocks noChangeAspect="1"/>
          </p:cNvPicPr>
          <p:nvPr/>
        </p:nvPicPr>
        <p:blipFill>
          <a:blip r:embed="rId5"/>
          <a:stretch>
            <a:fillRect/>
          </a:stretch>
        </p:blipFill>
        <p:spPr>
          <a:xfrm>
            <a:off x="2724234" y="2946517"/>
            <a:ext cx="3518521" cy="2493811"/>
          </a:xfrm>
          <a:prstGeom prst="rect">
            <a:avLst/>
          </a:prstGeom>
        </p:spPr>
      </p:pic>
      <p:sp>
        <p:nvSpPr>
          <p:cNvPr id="7" name="Rectángulo 6">
            <a:extLst>
              <a:ext uri="{FF2B5EF4-FFF2-40B4-BE49-F238E27FC236}">
                <a16:creationId xmlns:a16="http://schemas.microsoft.com/office/drawing/2014/main" id="{E531C703-C23A-58DD-1758-53A15A38552E}"/>
              </a:ext>
            </a:extLst>
          </p:cNvPr>
          <p:cNvSpPr/>
          <p:nvPr/>
        </p:nvSpPr>
        <p:spPr>
          <a:xfrm>
            <a:off x="419452" y="3892062"/>
            <a:ext cx="1104548" cy="4220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Ir a video</a:t>
            </a:r>
            <a:endParaRPr lang="es-EC" dirty="0"/>
          </a:p>
        </p:txBody>
      </p:sp>
    </p:spTree>
    <p:extLst>
      <p:ext uri="{BB962C8B-B14F-4D97-AF65-F5344CB8AC3E}">
        <p14:creationId xmlns:p14="http://schemas.microsoft.com/office/powerpoint/2010/main" val="2954894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Título 1"/>
          <p:cNvSpPr>
            <a:spLocks noGrp="1"/>
          </p:cNvSpPr>
          <p:nvPr>
            <p:ph type="title"/>
          </p:nvPr>
        </p:nvSpPr>
        <p:spPr>
          <a:xfrm>
            <a:off x="628650" y="3949700"/>
            <a:ext cx="7886700" cy="1104900"/>
          </a:xfrm>
        </p:spPr>
        <p:txBody>
          <a:bodyPr/>
          <a:lstStyle/>
          <a:p>
            <a:pPr algn="ctr"/>
            <a:r>
              <a:rPr lang="es-ES_tradnl" altLang="es-EC">
                <a:latin typeface="Helvetica Neue LT Std 55 Roman"/>
                <a:ea typeface="Helvetica Neue LT Std 55 Roman"/>
                <a:cs typeface="Helvetica Neue LT Std 55 Roman"/>
              </a:rPr>
              <a:t>GRACIAS </a:t>
            </a:r>
            <a:br>
              <a:rPr lang="es-ES_tradnl" altLang="es-EC" dirty="0">
                <a:latin typeface="Helvetica Neue LT Std 55 Roman"/>
                <a:ea typeface="Helvetica Neue LT Std 55 Roman"/>
                <a:cs typeface="Helvetica Neue LT Std 55 Roman"/>
              </a:rPr>
            </a:br>
            <a:r>
              <a:rPr lang="es-ES_tradnl" altLang="es-EC" dirty="0">
                <a:latin typeface="Helvetica Neue LT Std 55 Roman"/>
                <a:ea typeface="Helvetica Neue LT Std 55 Roman"/>
                <a:cs typeface="Helvetica Neue LT Std 55 Roman"/>
              </a:rPr>
              <a:t>“Éxitos en su día”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ADA51C4-B714-4D5D-886B-156C28A5A644}"/>
              </a:ext>
            </a:extLst>
          </p:cNvPr>
          <p:cNvSpPr txBox="1"/>
          <p:nvPr/>
        </p:nvSpPr>
        <p:spPr>
          <a:xfrm>
            <a:off x="4938889" y="795707"/>
            <a:ext cx="3527332" cy="4524315"/>
          </a:xfrm>
          <a:prstGeom prst="rect">
            <a:avLst/>
          </a:prstGeom>
          <a:noFill/>
        </p:spPr>
        <p:txBody>
          <a:bodyPr wrap="square">
            <a:spAutoFit/>
          </a:bodyPr>
          <a:lstStyle/>
          <a:p>
            <a:pPr algn="just"/>
            <a:r>
              <a:rPr lang="es-ES" sz="2400" dirty="0"/>
              <a:t>OBJETIVO ESTRATÉGICO</a:t>
            </a:r>
          </a:p>
          <a:p>
            <a:pPr algn="just"/>
            <a:r>
              <a:rPr lang="es-ES" sz="2400" dirty="0"/>
              <a:t>Establecer al Cuerpo de Bomberos Voluntarios del Sígsig, en una institución técnica para salvar vidas y proteger bienes y a la naturaleza mediante acciones oportunas y eficientes en prevención y atención de emergencias ante eventos adversos naturales y antrópicos.</a:t>
            </a:r>
            <a:endParaRPr lang="es-EC" sz="2400" dirty="0"/>
          </a:p>
        </p:txBody>
      </p:sp>
      <p:sp>
        <p:nvSpPr>
          <p:cNvPr id="2" name="Rectángulo 1">
            <a:extLst>
              <a:ext uri="{FF2B5EF4-FFF2-40B4-BE49-F238E27FC236}">
                <a16:creationId xmlns:a16="http://schemas.microsoft.com/office/drawing/2014/main" id="{D23439A1-1FCF-4330-B3E8-DDA386E79ED6}"/>
              </a:ext>
            </a:extLst>
          </p:cNvPr>
          <p:cNvSpPr/>
          <p:nvPr/>
        </p:nvSpPr>
        <p:spPr>
          <a:xfrm>
            <a:off x="0" y="0"/>
            <a:ext cx="4572000" cy="5715000"/>
          </a:xfrm>
          <a:prstGeom prst="rect">
            <a:avLst/>
          </a:prstGeom>
          <a:solidFill>
            <a:srgbClr val="3B3838"/>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a16="http://schemas.microsoft.com/office/drawing/2014/main" id="{DC8DD996-EA04-4DAD-A935-150CC31A64C2}"/>
              </a:ext>
            </a:extLst>
          </p:cNvPr>
          <p:cNvPicPr>
            <a:picLocks noChangeAspect="1"/>
          </p:cNvPicPr>
          <p:nvPr/>
        </p:nvPicPr>
        <p:blipFill>
          <a:blip r:embed="rId2"/>
          <a:stretch>
            <a:fillRect/>
          </a:stretch>
        </p:blipFill>
        <p:spPr>
          <a:xfrm>
            <a:off x="587022" y="386404"/>
            <a:ext cx="3440269" cy="2379374"/>
          </a:xfrm>
          <a:prstGeom prst="rect">
            <a:avLst/>
          </a:prstGeom>
        </p:spPr>
      </p:pic>
      <p:pic>
        <p:nvPicPr>
          <p:cNvPr id="5" name="Imagen 4">
            <a:extLst>
              <a:ext uri="{FF2B5EF4-FFF2-40B4-BE49-F238E27FC236}">
                <a16:creationId xmlns:a16="http://schemas.microsoft.com/office/drawing/2014/main" id="{8491EAF7-D886-4970-9A9D-02548DBB7C05}"/>
              </a:ext>
            </a:extLst>
          </p:cNvPr>
          <p:cNvPicPr>
            <a:picLocks noChangeAspect="1"/>
          </p:cNvPicPr>
          <p:nvPr/>
        </p:nvPicPr>
        <p:blipFill>
          <a:blip r:embed="rId3"/>
          <a:stretch>
            <a:fillRect/>
          </a:stretch>
        </p:blipFill>
        <p:spPr>
          <a:xfrm>
            <a:off x="565865" y="2949223"/>
            <a:ext cx="3461426" cy="2583528"/>
          </a:xfrm>
          <a:prstGeom prst="rect">
            <a:avLst/>
          </a:prstGeom>
        </p:spPr>
      </p:pic>
    </p:spTree>
    <p:extLst>
      <p:ext uri="{BB962C8B-B14F-4D97-AF65-F5344CB8AC3E}">
        <p14:creationId xmlns:p14="http://schemas.microsoft.com/office/powerpoint/2010/main" val="2702317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4268AC8-2DB5-4919-B52D-37E8C1E591A1}"/>
              </a:ext>
            </a:extLst>
          </p:cNvPr>
          <p:cNvSpPr txBox="1"/>
          <p:nvPr/>
        </p:nvSpPr>
        <p:spPr>
          <a:xfrm>
            <a:off x="854235" y="1170454"/>
            <a:ext cx="3152159" cy="3211135"/>
          </a:xfrm>
          <a:prstGeom prst="rect">
            <a:avLst/>
          </a:prstGeom>
          <a:noFill/>
        </p:spPr>
        <p:txBody>
          <a:bodyPr wrap="square" rtlCol="0">
            <a:spAutoFit/>
          </a:bodyPr>
          <a:lstStyle/>
          <a:p>
            <a:pPr algn="ctr"/>
            <a:endParaRPr lang="es-ES" sz="2000" b="1" dirty="0">
              <a:solidFill>
                <a:srgbClr val="C00000"/>
              </a:solidFill>
              <a:effectLst/>
              <a:latin typeface="Cambria Math" panose="02040503050406030204" pitchFamily="18" charset="0"/>
              <a:ea typeface="Cambria Math" panose="02040503050406030204" pitchFamily="18" charset="0"/>
            </a:endParaRPr>
          </a:p>
          <a:p>
            <a:pPr algn="ctr"/>
            <a:endParaRPr lang="es-ES" sz="2000" b="1" dirty="0">
              <a:solidFill>
                <a:srgbClr val="C00000"/>
              </a:solidFill>
              <a:latin typeface="Cambria Math" panose="02040503050406030204" pitchFamily="18" charset="0"/>
              <a:ea typeface="Cambria Math" panose="02040503050406030204" pitchFamily="18" charset="0"/>
            </a:endParaRPr>
          </a:p>
          <a:p>
            <a:pPr algn="ctr"/>
            <a:endParaRPr lang="es-ES" sz="2000" b="1" dirty="0">
              <a:solidFill>
                <a:srgbClr val="C00000"/>
              </a:solidFill>
              <a:effectLst/>
              <a:latin typeface="Cambria Math" panose="02040503050406030204" pitchFamily="18" charset="0"/>
              <a:ea typeface="Cambria Math" panose="02040503050406030204" pitchFamily="18" charset="0"/>
            </a:endParaRPr>
          </a:p>
          <a:p>
            <a:pPr algn="ctr"/>
            <a:endParaRPr lang="es-ES" sz="2000" b="1" dirty="0">
              <a:solidFill>
                <a:srgbClr val="C00000"/>
              </a:solidFill>
              <a:latin typeface="Cambria Math" panose="02040503050406030204" pitchFamily="18" charset="0"/>
              <a:ea typeface="Cambria Math" panose="02040503050406030204" pitchFamily="18" charset="0"/>
            </a:endParaRPr>
          </a:p>
          <a:p>
            <a:pPr algn="ctr"/>
            <a:r>
              <a:rPr lang="es-ES" sz="2000" b="1" dirty="0">
                <a:solidFill>
                  <a:srgbClr val="C00000"/>
                </a:solidFill>
                <a:effectLst/>
                <a:latin typeface="Cambria Math" panose="02040503050406030204" pitchFamily="18" charset="0"/>
                <a:ea typeface="Cambria Math" panose="02040503050406030204" pitchFamily="18" charset="0"/>
              </a:rPr>
              <a:t>NUESTRA MISIÓN</a:t>
            </a:r>
            <a:endParaRPr lang="es-EC" sz="2000" dirty="0">
              <a:effectLst/>
              <a:latin typeface="Cambria Math" panose="02040503050406030204" pitchFamily="18" charset="0"/>
              <a:ea typeface="Cambria Math" panose="02040503050406030204" pitchFamily="18" charset="0"/>
              <a:cs typeface="Times New Roman" panose="02020603050405020304" pitchFamily="18" charset="0"/>
            </a:endParaRPr>
          </a:p>
          <a:p>
            <a:pPr algn="just">
              <a:lnSpc>
                <a:spcPct val="150000"/>
              </a:lnSpc>
              <a:spcAft>
                <a:spcPts val="800"/>
              </a:spcAft>
            </a:pPr>
            <a:r>
              <a:rPr lang="es-ES" sz="2400" dirty="0"/>
              <a:t>“Salvar vidas, proteger bienes y la naturaleza”</a:t>
            </a:r>
            <a:r>
              <a:rPr lang="es-EC" sz="2800" dirty="0">
                <a:effectLst/>
                <a:latin typeface="Cambria Math" panose="02040503050406030204" pitchFamily="18" charset="0"/>
                <a:ea typeface="Cambria Math" panose="02040503050406030204" pitchFamily="18" charset="0"/>
                <a:cs typeface="Times New Roman" panose="02020603050405020304" pitchFamily="18" charset="0"/>
              </a:rPr>
              <a:t>. </a:t>
            </a:r>
            <a:endParaRPr lang="es-EC" sz="2800" dirty="0">
              <a:latin typeface="Cambria Math" panose="02040503050406030204" pitchFamily="18" charset="0"/>
              <a:ea typeface="Cambria Math" panose="02040503050406030204" pitchFamily="18" charset="0"/>
              <a:cs typeface="Times New Roman" panose="02020603050405020304" pitchFamily="18" charset="0"/>
            </a:endParaRPr>
          </a:p>
          <a:p>
            <a:endParaRPr lang="es-EC" dirty="0"/>
          </a:p>
        </p:txBody>
      </p:sp>
      <p:sp>
        <p:nvSpPr>
          <p:cNvPr id="4" name="Rectángulo 3">
            <a:extLst>
              <a:ext uri="{FF2B5EF4-FFF2-40B4-BE49-F238E27FC236}">
                <a16:creationId xmlns:a16="http://schemas.microsoft.com/office/drawing/2014/main" id="{FD35D56D-3A7A-462F-8EE7-406A2C3F27D1}"/>
              </a:ext>
            </a:extLst>
          </p:cNvPr>
          <p:cNvSpPr/>
          <p:nvPr/>
        </p:nvSpPr>
        <p:spPr>
          <a:xfrm>
            <a:off x="4481689" y="0"/>
            <a:ext cx="4662311" cy="5715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a:extLst>
              <a:ext uri="{FF2B5EF4-FFF2-40B4-BE49-F238E27FC236}">
                <a16:creationId xmlns:a16="http://schemas.microsoft.com/office/drawing/2014/main" id="{00057530-2A7F-439A-AD35-BB4577FB57CD}"/>
              </a:ext>
            </a:extLst>
          </p:cNvPr>
          <p:cNvPicPr>
            <a:picLocks noChangeAspect="1"/>
          </p:cNvPicPr>
          <p:nvPr/>
        </p:nvPicPr>
        <p:blipFill>
          <a:blip r:embed="rId2"/>
          <a:stretch>
            <a:fillRect/>
          </a:stretch>
        </p:blipFill>
        <p:spPr>
          <a:xfrm>
            <a:off x="4800599" y="813133"/>
            <a:ext cx="4024489" cy="2132599"/>
          </a:xfrm>
          <a:prstGeom prst="rect">
            <a:avLst/>
          </a:prstGeom>
        </p:spPr>
      </p:pic>
      <p:pic>
        <p:nvPicPr>
          <p:cNvPr id="6" name="Imagen 5">
            <a:extLst>
              <a:ext uri="{FF2B5EF4-FFF2-40B4-BE49-F238E27FC236}">
                <a16:creationId xmlns:a16="http://schemas.microsoft.com/office/drawing/2014/main" id="{BB9FF167-4A87-44EA-9BAD-F557E9DE1403}"/>
              </a:ext>
            </a:extLst>
          </p:cNvPr>
          <p:cNvPicPr>
            <a:picLocks noChangeAspect="1"/>
          </p:cNvPicPr>
          <p:nvPr/>
        </p:nvPicPr>
        <p:blipFill>
          <a:blip r:embed="rId3"/>
          <a:stretch>
            <a:fillRect/>
          </a:stretch>
        </p:blipFill>
        <p:spPr>
          <a:xfrm>
            <a:off x="4763337" y="3206044"/>
            <a:ext cx="4061751" cy="2333644"/>
          </a:xfrm>
          <a:prstGeom prst="rect">
            <a:avLst/>
          </a:prstGeom>
        </p:spPr>
      </p:pic>
    </p:spTree>
    <p:extLst>
      <p:ext uri="{BB962C8B-B14F-4D97-AF65-F5344CB8AC3E}">
        <p14:creationId xmlns:p14="http://schemas.microsoft.com/office/powerpoint/2010/main" val="349250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BDD0FAC-00D8-4F53-90DD-1AB3F69388A0}"/>
              </a:ext>
            </a:extLst>
          </p:cNvPr>
          <p:cNvSpPr/>
          <p:nvPr/>
        </p:nvSpPr>
        <p:spPr>
          <a:xfrm>
            <a:off x="360949" y="1118938"/>
            <a:ext cx="4006516" cy="3777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000" b="1" dirty="0">
              <a:ln w="0"/>
              <a:solidFill>
                <a:schemeClr val="bg2">
                  <a:lumMod val="10000"/>
                </a:schemeClr>
              </a:solidFill>
              <a:latin typeface="Cambria Math" panose="02040503050406030204" pitchFamily="18" charset="0"/>
              <a:ea typeface="Cambria Math" panose="02040503050406030204" pitchFamily="18" charset="0"/>
            </a:endParaRPr>
          </a:p>
        </p:txBody>
      </p:sp>
      <p:sp>
        <p:nvSpPr>
          <p:cNvPr id="4" name="Rectángulo 3">
            <a:extLst>
              <a:ext uri="{FF2B5EF4-FFF2-40B4-BE49-F238E27FC236}">
                <a16:creationId xmlns:a16="http://schemas.microsoft.com/office/drawing/2014/main" id="{98FCE52B-C8ED-4D44-8F26-F17D788F887B}"/>
              </a:ext>
            </a:extLst>
          </p:cNvPr>
          <p:cNvSpPr/>
          <p:nvPr/>
        </p:nvSpPr>
        <p:spPr>
          <a:xfrm>
            <a:off x="4644193" y="661737"/>
            <a:ext cx="4006516" cy="4463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2">
                    <a:lumMod val="10000"/>
                  </a:schemeClr>
                </a:solidFill>
                <a:ea typeface="Cambria Math" panose="02040503050406030204" pitchFamily="18" charset="0"/>
              </a:rPr>
              <a:t>Uno de los mandatos primordiales del Cuerpo de Bomberos Voluntarios del Sígsig es garantizar la prevención contra incendios y otros riesgos de origen natural y humano. En este sentido, la política de nuestra institución se enfoca en establecer una estrecha relación con la comunidad, brindando servicios de control de edificaciones, así como ofreciendo asesoramiento y capacitación a la ciudadanía en general</a:t>
            </a:r>
            <a:endParaRPr lang="es-EC" sz="2800" b="1" dirty="0">
              <a:ln w="0"/>
              <a:solidFill>
                <a:schemeClr val="bg2">
                  <a:lumMod val="10000"/>
                </a:schemeClr>
              </a:solidFill>
              <a:ea typeface="Cambria Math" panose="02040503050406030204" pitchFamily="18" charset="0"/>
            </a:endParaRPr>
          </a:p>
        </p:txBody>
      </p:sp>
      <p:sp>
        <p:nvSpPr>
          <p:cNvPr id="6" name="Rectángulo 5">
            <a:extLst>
              <a:ext uri="{FF2B5EF4-FFF2-40B4-BE49-F238E27FC236}">
                <a16:creationId xmlns:a16="http://schemas.microsoft.com/office/drawing/2014/main" id="{B1F916DD-75A9-4BA3-94C4-1200C4AA4509}"/>
              </a:ext>
            </a:extLst>
          </p:cNvPr>
          <p:cNvSpPr/>
          <p:nvPr/>
        </p:nvSpPr>
        <p:spPr>
          <a:xfrm>
            <a:off x="0" y="0"/>
            <a:ext cx="4572000" cy="5699959"/>
          </a:xfrm>
          <a:prstGeom prst="rect">
            <a:avLst/>
          </a:prstGeom>
          <a:solidFill>
            <a:srgbClr val="3B3838"/>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6000" b="1" dirty="0">
                <a:ln w="0"/>
                <a:solidFill>
                  <a:schemeClr val="bg1">
                    <a:lumMod val="95000"/>
                  </a:schemeClr>
                </a:solidFill>
                <a:latin typeface="Cambria Math" panose="02040503050406030204" pitchFamily="18" charset="0"/>
                <a:ea typeface="Cambria Math" panose="02040503050406030204" pitchFamily="18" charset="0"/>
              </a:rPr>
              <a:t>INFORME </a:t>
            </a:r>
          </a:p>
          <a:p>
            <a:pPr algn="ctr"/>
            <a:r>
              <a:rPr lang="es-EC" sz="6000" b="1" dirty="0">
                <a:ln w="0"/>
                <a:solidFill>
                  <a:schemeClr val="bg1">
                    <a:lumMod val="95000"/>
                  </a:schemeClr>
                </a:solidFill>
                <a:latin typeface="Cambria Math" panose="02040503050406030204" pitchFamily="18" charset="0"/>
                <a:ea typeface="Cambria Math" panose="02040503050406030204" pitchFamily="18" charset="0"/>
              </a:rPr>
              <a:t>DE </a:t>
            </a:r>
          </a:p>
          <a:p>
            <a:pPr algn="ctr"/>
            <a:r>
              <a:rPr lang="es-EC" sz="6000" b="1" dirty="0">
                <a:ln w="0"/>
                <a:solidFill>
                  <a:schemeClr val="bg1">
                    <a:lumMod val="95000"/>
                  </a:schemeClr>
                </a:solidFill>
                <a:latin typeface="Cambria Math" panose="02040503050406030204" pitchFamily="18" charset="0"/>
                <a:ea typeface="Cambria Math" panose="02040503050406030204" pitchFamily="18" charset="0"/>
              </a:rPr>
              <a:t>GESTIÓN OPERATIVA </a:t>
            </a:r>
            <a:endParaRPr lang="es-EC" sz="2400" b="1" dirty="0">
              <a:ln w="0"/>
              <a:solidFill>
                <a:schemeClr val="bg1">
                  <a:lumMod val="95000"/>
                </a:schemeClr>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51143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3624AE2A-2DD3-453C-AC39-C1C6213A7D26}"/>
              </a:ext>
            </a:extLst>
          </p:cNvPr>
          <p:cNvSpPr>
            <a:spLocks noGrp="1"/>
          </p:cNvSpPr>
          <p:nvPr>
            <p:ph sz="half" idx="2"/>
          </p:nvPr>
        </p:nvSpPr>
        <p:spPr>
          <a:xfrm>
            <a:off x="627456" y="691662"/>
            <a:ext cx="3655783" cy="4607169"/>
          </a:xfrm>
        </p:spPr>
        <p:txBody>
          <a:bodyPr>
            <a:noAutofit/>
          </a:bodyPr>
          <a:lstStyle/>
          <a:p>
            <a:pPr marL="0" indent="0" algn="just">
              <a:buNone/>
            </a:pPr>
            <a:r>
              <a:rPr lang="es-EC" sz="1800" dirty="0"/>
              <a:t>En concordancia con nuestra misión institucional de </a:t>
            </a:r>
            <a:r>
              <a:rPr lang="es-EC" sz="1800" b="1" dirty="0"/>
              <a:t>“salvar vidas y proteger bienes a través de la prevención de incendios y la atención oportuna ante emergencias o riesgos, mediante la intervención de personal técnica y profesionalmente capacitado”</a:t>
            </a:r>
            <a:r>
              <a:rPr lang="es-EC" sz="1800" dirty="0"/>
              <a:t>, durante el año 2024 se registraron un total de </a:t>
            </a:r>
            <a:r>
              <a:rPr lang="es-EC" sz="1800" b="1" dirty="0"/>
              <a:t>425 eventualidades</a:t>
            </a:r>
            <a:r>
              <a:rPr lang="es-EC" sz="1800" dirty="0"/>
              <a:t>.</a:t>
            </a:r>
          </a:p>
          <a:p>
            <a:pPr marL="0" indent="0">
              <a:buNone/>
            </a:pPr>
            <a:r>
              <a:rPr lang="es-EC" sz="1800" dirty="0"/>
              <a:t>Estas emergencias fueron debidamente </a:t>
            </a:r>
            <a:r>
              <a:rPr lang="es-EC" sz="1800" b="1" dirty="0"/>
              <a:t>atendidas por el personal operativo del Cuerpo de Bomberos Voluntarios del Sígsig</a:t>
            </a:r>
            <a:r>
              <a:rPr lang="es-EC" sz="1800" dirty="0"/>
              <a:t>, conforme al reporte emitido por la plataforma </a:t>
            </a:r>
            <a:r>
              <a:rPr lang="es-EC" sz="1800" b="1" dirty="0" err="1"/>
              <a:t>KGestiona</a:t>
            </a:r>
            <a:r>
              <a:rPr lang="es-EC" sz="1800" dirty="0"/>
              <a:t>, sistema que gestiona y documenta las actividades</a:t>
            </a:r>
            <a:r>
              <a:rPr lang="es-ES" sz="1800" dirty="0">
                <a:ea typeface="Cambria Math" panose="02040503050406030204" pitchFamily="18" charset="0"/>
              </a:rPr>
              <a:t>.</a:t>
            </a:r>
            <a:endParaRPr lang="es-EC" sz="1800" dirty="0">
              <a:ea typeface="Cambria Math" panose="02040503050406030204" pitchFamily="18" charset="0"/>
            </a:endParaRPr>
          </a:p>
        </p:txBody>
      </p:sp>
      <p:sp>
        <p:nvSpPr>
          <p:cNvPr id="8" name="Rectángulo 7">
            <a:extLst>
              <a:ext uri="{FF2B5EF4-FFF2-40B4-BE49-F238E27FC236}">
                <a16:creationId xmlns:a16="http://schemas.microsoft.com/office/drawing/2014/main" id="{2FB8E12C-F2E2-4CD0-AE19-484CC3A9B9D1}"/>
              </a:ext>
            </a:extLst>
          </p:cNvPr>
          <p:cNvSpPr/>
          <p:nvPr/>
        </p:nvSpPr>
        <p:spPr>
          <a:xfrm>
            <a:off x="4572000" y="0"/>
            <a:ext cx="4572000" cy="5715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a:extLst>
              <a:ext uri="{FF2B5EF4-FFF2-40B4-BE49-F238E27FC236}">
                <a16:creationId xmlns:a16="http://schemas.microsoft.com/office/drawing/2014/main" id="{DC12204C-1BAC-16D8-3E46-504CF07FCD86}"/>
              </a:ext>
            </a:extLst>
          </p:cNvPr>
          <p:cNvPicPr>
            <a:picLocks noChangeAspect="1"/>
          </p:cNvPicPr>
          <p:nvPr/>
        </p:nvPicPr>
        <p:blipFill>
          <a:blip r:embed="rId2"/>
          <a:stretch>
            <a:fillRect/>
          </a:stretch>
        </p:blipFill>
        <p:spPr>
          <a:xfrm>
            <a:off x="4589126" y="691662"/>
            <a:ext cx="4461090" cy="42437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8449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0251F529-6520-4B62-A017-5CE95935CD5E}"/>
              </a:ext>
            </a:extLst>
          </p:cNvPr>
          <p:cNvSpPr>
            <a:spLocks noGrp="1"/>
          </p:cNvSpPr>
          <p:nvPr>
            <p:ph sz="half" idx="2"/>
          </p:nvPr>
        </p:nvSpPr>
        <p:spPr>
          <a:xfrm>
            <a:off x="4764504" y="574431"/>
            <a:ext cx="3750845" cy="4747845"/>
          </a:xfrm>
        </p:spPr>
        <p:txBody>
          <a:bodyPr>
            <a:normAutofit fontScale="92500" lnSpcReduction="20000"/>
          </a:bodyPr>
          <a:lstStyle/>
          <a:p>
            <a:r>
              <a:rPr lang="es-EC" sz="1600" dirty="0"/>
              <a:t>De acuerdo con el </a:t>
            </a:r>
            <a:r>
              <a:rPr lang="es-EC" sz="1600" b="1" dirty="0"/>
              <a:t>reporte desglosado por parroquias</a:t>
            </a:r>
            <a:r>
              <a:rPr lang="es-EC" sz="1600" dirty="0"/>
              <a:t>, se evidencia que la mayor incidencia de emergencias se concentró en el </a:t>
            </a:r>
            <a:r>
              <a:rPr lang="es-EC" sz="1600" b="1" dirty="0"/>
              <a:t>centro cantonal</a:t>
            </a:r>
            <a:r>
              <a:rPr lang="es-EC" sz="1600" dirty="0"/>
              <a:t>, donde se registraron </a:t>
            </a:r>
            <a:r>
              <a:rPr lang="es-EC" sz="1600" b="1" dirty="0"/>
              <a:t>257 atenciones</a:t>
            </a:r>
            <a:r>
              <a:rPr lang="es-EC" sz="1600" dirty="0"/>
              <a:t>, lo que representa el </a:t>
            </a:r>
            <a:r>
              <a:rPr lang="es-EC" sz="1600" b="1" dirty="0"/>
              <a:t>60.47 %</a:t>
            </a:r>
            <a:r>
              <a:rPr lang="es-EC" sz="1600" dirty="0"/>
              <a:t> del total de eventualidades.</a:t>
            </a:r>
          </a:p>
          <a:p>
            <a:r>
              <a:rPr lang="es-EC" sz="1600" dirty="0"/>
              <a:t>A continuación, se detallan los porcentajes correspondientes a las demás parroquias:</a:t>
            </a:r>
          </a:p>
          <a:p>
            <a:pPr lvl="0"/>
            <a:r>
              <a:rPr lang="es-EC" sz="1600" b="1" dirty="0" err="1"/>
              <a:t>Cuchil</a:t>
            </a:r>
            <a:r>
              <a:rPr lang="es-EC" sz="1600" b="1" dirty="0"/>
              <a:t>:</a:t>
            </a:r>
            <a:r>
              <a:rPr lang="es-EC" sz="1600" dirty="0"/>
              <a:t> 13.65 %</a:t>
            </a:r>
          </a:p>
          <a:p>
            <a:pPr lvl="0"/>
            <a:r>
              <a:rPr lang="es-EC" sz="1600" b="1" dirty="0"/>
              <a:t>San Bartolomé:</a:t>
            </a:r>
            <a:r>
              <a:rPr lang="es-EC" sz="1600" dirty="0"/>
              <a:t> 11.06 %</a:t>
            </a:r>
          </a:p>
          <a:p>
            <a:pPr lvl="0"/>
            <a:r>
              <a:rPr lang="es-EC" sz="1600" b="1" dirty="0"/>
              <a:t>Ludo:</a:t>
            </a:r>
            <a:r>
              <a:rPr lang="es-EC" sz="1600" dirty="0"/>
              <a:t> 6.35 %</a:t>
            </a:r>
          </a:p>
          <a:p>
            <a:pPr lvl="0"/>
            <a:r>
              <a:rPr lang="es-EC" sz="1600" b="1" dirty="0" err="1"/>
              <a:t>Güel</a:t>
            </a:r>
            <a:r>
              <a:rPr lang="es-EC" sz="1600" b="1" dirty="0"/>
              <a:t>:</a:t>
            </a:r>
            <a:r>
              <a:rPr lang="es-EC" sz="1600" dirty="0"/>
              <a:t> 4.00 %</a:t>
            </a:r>
          </a:p>
          <a:p>
            <a:pPr lvl="0"/>
            <a:r>
              <a:rPr lang="es-EC" sz="1600" b="1" dirty="0"/>
              <a:t>San José de </a:t>
            </a:r>
            <a:r>
              <a:rPr lang="es-EC" sz="1600" b="1" dirty="0" err="1"/>
              <a:t>Raranga</a:t>
            </a:r>
            <a:r>
              <a:rPr lang="es-EC" sz="1600" b="1" dirty="0"/>
              <a:t>:</a:t>
            </a:r>
            <a:r>
              <a:rPr lang="es-EC" sz="1600" dirty="0"/>
              <a:t> 0.94 %</a:t>
            </a:r>
          </a:p>
          <a:p>
            <a:pPr lvl="0"/>
            <a:r>
              <a:rPr lang="es-EC" sz="1600" b="1" dirty="0" err="1"/>
              <a:t>Jima</a:t>
            </a:r>
            <a:r>
              <a:rPr lang="es-EC" sz="1600" b="1" dirty="0"/>
              <a:t>:</a:t>
            </a:r>
            <a:r>
              <a:rPr lang="es-EC" sz="1600" dirty="0"/>
              <a:t> 0.47 %</a:t>
            </a:r>
          </a:p>
          <a:p>
            <a:pPr lvl="0"/>
            <a:r>
              <a:rPr lang="es-EC" sz="1600" b="1" dirty="0"/>
              <a:t>Otros (fuera de la jurisdicción del cantón Sígsig):</a:t>
            </a:r>
            <a:r>
              <a:rPr lang="es-EC" sz="1600" dirty="0"/>
              <a:t> 3.06 %</a:t>
            </a:r>
          </a:p>
          <a:p>
            <a:r>
              <a:rPr lang="es-EC" sz="1600" dirty="0"/>
              <a:t>Este último porcentaje hace referencia a emergencias atendidas </a:t>
            </a:r>
            <a:r>
              <a:rPr lang="es-EC" sz="1600" b="1" dirty="0"/>
              <a:t>fuera del ámbito territorial del cantón</a:t>
            </a:r>
            <a:r>
              <a:rPr lang="es-EC" sz="1600" dirty="0"/>
              <a:t>, como parte del apoyo interinstitucional brindado por la entidad.</a:t>
            </a:r>
            <a:endParaRPr lang="es-EC" sz="1600" dirty="0">
              <a:latin typeface="Cambria Math" panose="02040503050406030204" pitchFamily="18" charset="0"/>
              <a:ea typeface="Cambria Math" panose="02040503050406030204" pitchFamily="18" charset="0"/>
            </a:endParaRPr>
          </a:p>
        </p:txBody>
      </p:sp>
      <p:sp>
        <p:nvSpPr>
          <p:cNvPr id="7" name="Rectángulo 6">
            <a:extLst>
              <a:ext uri="{FF2B5EF4-FFF2-40B4-BE49-F238E27FC236}">
                <a16:creationId xmlns:a16="http://schemas.microsoft.com/office/drawing/2014/main" id="{A021F68E-A100-4E81-9AC6-CD06A0C55860}"/>
              </a:ext>
            </a:extLst>
          </p:cNvPr>
          <p:cNvSpPr/>
          <p:nvPr/>
        </p:nvSpPr>
        <p:spPr>
          <a:xfrm>
            <a:off x="0" y="0"/>
            <a:ext cx="4571999" cy="5715000"/>
          </a:xfrm>
          <a:prstGeom prst="rect">
            <a:avLst/>
          </a:prstGeom>
          <a:solidFill>
            <a:srgbClr val="3B3838"/>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50" name="Imagen 1">
            <a:extLst>
              <a:ext uri="{FF2B5EF4-FFF2-40B4-BE49-F238E27FC236}">
                <a16:creationId xmlns:a16="http://schemas.microsoft.com/office/drawing/2014/main" id="{10C9F4C3-750F-A332-551F-4E8ABF7B2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838" t="33952" r="4561" b="32092"/>
          <a:stretch>
            <a:fillRect/>
          </a:stretch>
        </p:blipFill>
        <p:spPr bwMode="auto">
          <a:xfrm>
            <a:off x="60202" y="1418492"/>
            <a:ext cx="4453182" cy="285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353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E5E2E3C-78E2-46EA-8395-647F03B2BA4B}"/>
              </a:ext>
            </a:extLst>
          </p:cNvPr>
          <p:cNvSpPr/>
          <p:nvPr/>
        </p:nvSpPr>
        <p:spPr>
          <a:xfrm>
            <a:off x="0" y="65533"/>
            <a:ext cx="4199021" cy="5715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400" dirty="0">
              <a:latin typeface="Cambria Math" panose="02040503050406030204" pitchFamily="18" charset="0"/>
              <a:ea typeface="Cambria Math" panose="02040503050406030204" pitchFamily="18" charset="0"/>
            </a:endParaRPr>
          </a:p>
        </p:txBody>
      </p:sp>
      <p:sp>
        <p:nvSpPr>
          <p:cNvPr id="9" name="Marcador de contenido 8">
            <a:extLst>
              <a:ext uri="{FF2B5EF4-FFF2-40B4-BE49-F238E27FC236}">
                <a16:creationId xmlns:a16="http://schemas.microsoft.com/office/drawing/2014/main" id="{5F91EFB4-F8C1-4508-97E0-ED0598B22335}"/>
              </a:ext>
            </a:extLst>
          </p:cNvPr>
          <p:cNvSpPr>
            <a:spLocks noGrp="1"/>
          </p:cNvSpPr>
          <p:nvPr>
            <p:ph sz="half" idx="1"/>
          </p:nvPr>
        </p:nvSpPr>
        <p:spPr>
          <a:xfrm>
            <a:off x="266889" y="2183091"/>
            <a:ext cx="3727595" cy="1582793"/>
          </a:xfrm>
        </p:spPr>
        <p:txBody>
          <a:bodyPr>
            <a:normAutofit fontScale="92500"/>
          </a:bodyPr>
          <a:lstStyle/>
          <a:p>
            <a:pPr marL="0" indent="0">
              <a:buNone/>
            </a:pPr>
            <a:r>
              <a:rPr lang="es-ES" sz="4400" dirty="0">
                <a:solidFill>
                  <a:schemeClr val="bg1">
                    <a:lumMod val="95000"/>
                  </a:schemeClr>
                </a:solidFill>
                <a:latin typeface="Cambria Math" panose="02040503050406030204" pitchFamily="18" charset="0"/>
                <a:ea typeface="Cambria Math" panose="02040503050406030204" pitchFamily="18" charset="0"/>
              </a:rPr>
              <a:t>EMERGENCIAS DESPACHADAS</a:t>
            </a:r>
          </a:p>
          <a:p>
            <a:endParaRPr lang="es-EC" sz="2400" dirty="0"/>
          </a:p>
        </p:txBody>
      </p:sp>
      <p:pic>
        <p:nvPicPr>
          <p:cNvPr id="3074" name="Imagen 1">
            <a:extLst>
              <a:ext uri="{FF2B5EF4-FFF2-40B4-BE49-F238E27FC236}">
                <a16:creationId xmlns:a16="http://schemas.microsoft.com/office/drawing/2014/main" id="{C4148A6D-9017-E6FF-00E8-1C6B82AEAD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2" r="2409"/>
          <a:stretch>
            <a:fillRect/>
          </a:stretch>
        </p:blipFill>
        <p:spPr bwMode="auto">
          <a:xfrm>
            <a:off x="4003467" y="661254"/>
            <a:ext cx="5117090" cy="4496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4380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A395407F-F6B7-43F5-AC34-A059A19B65BE}"/>
              </a:ext>
            </a:extLst>
          </p:cNvPr>
          <p:cNvSpPr/>
          <p:nvPr/>
        </p:nvSpPr>
        <p:spPr>
          <a:xfrm>
            <a:off x="4860758" y="0"/>
            <a:ext cx="4283242" cy="5715000"/>
          </a:xfrm>
          <a:prstGeom prst="rect">
            <a:avLst/>
          </a:prstGeom>
          <a:solidFill>
            <a:srgbClr val="3B3838"/>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s-EC" sz="2000" dirty="0">
              <a:latin typeface="Cambria Math" panose="02040503050406030204" pitchFamily="18" charset="0"/>
              <a:ea typeface="Cambria Math" panose="02040503050406030204" pitchFamily="18" charset="0"/>
            </a:endParaRPr>
          </a:p>
        </p:txBody>
      </p:sp>
      <p:sp>
        <p:nvSpPr>
          <p:cNvPr id="15" name="Rectángulo 14">
            <a:extLst>
              <a:ext uri="{FF2B5EF4-FFF2-40B4-BE49-F238E27FC236}">
                <a16:creationId xmlns:a16="http://schemas.microsoft.com/office/drawing/2014/main" id="{A7750ACE-377A-4B93-ABF0-DB5EAC8922BC}"/>
              </a:ext>
            </a:extLst>
          </p:cNvPr>
          <p:cNvSpPr/>
          <p:nvPr/>
        </p:nvSpPr>
        <p:spPr>
          <a:xfrm>
            <a:off x="5450305" y="586154"/>
            <a:ext cx="3176337" cy="4759569"/>
          </a:xfrm>
          <a:prstGeom prst="rect">
            <a:avLst/>
          </a:prstGeom>
          <a:solidFill>
            <a:srgbClr val="3B3838"/>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a:t>De acuerdo con las estadísticas institucionales, se registraron </a:t>
            </a:r>
            <a:r>
              <a:rPr lang="es-EC" b="1" dirty="0"/>
              <a:t>141 incendios forestales</a:t>
            </a:r>
            <a:r>
              <a:rPr lang="es-EC" dirty="0"/>
              <a:t>, que provocaron la </a:t>
            </a:r>
            <a:r>
              <a:rPr lang="es-EC" b="1" dirty="0"/>
              <a:t>afectación directa de 866 hectáreas de cobertura vegetal</a:t>
            </a:r>
            <a:r>
              <a:rPr lang="es-EC" dirty="0"/>
              <a:t>, especialmente en los meses de </a:t>
            </a:r>
            <a:r>
              <a:rPr lang="es-EC" b="1" dirty="0"/>
              <a:t>agosto y septiembre</a:t>
            </a:r>
            <a:r>
              <a:rPr lang="es-EC" dirty="0"/>
              <a:t>, periodo crítico por las condiciones climáticas y la acumulación de material combustible seco.</a:t>
            </a:r>
          </a:p>
          <a:p>
            <a:r>
              <a:rPr lang="es-EC" dirty="0"/>
              <a:t>Es importante señalar que el </a:t>
            </a:r>
            <a:r>
              <a:rPr lang="es-EC" b="1" dirty="0"/>
              <a:t>100 % de estos incendios tuvieron origen en causas antropogénicas</a:t>
            </a:r>
            <a:r>
              <a:rPr lang="es-EC" dirty="0"/>
              <a:t>, es decir, fueron </a:t>
            </a:r>
            <a:r>
              <a:rPr lang="es-EC" b="1" dirty="0"/>
              <a:t>provocados por actividades humanas</a:t>
            </a:r>
            <a:r>
              <a:rPr lang="es-EC" dirty="0"/>
              <a:t>.</a:t>
            </a:r>
          </a:p>
        </p:txBody>
      </p:sp>
      <p:pic>
        <p:nvPicPr>
          <p:cNvPr id="4098" name="Imagen 1">
            <a:extLst>
              <a:ext uri="{FF2B5EF4-FFF2-40B4-BE49-F238E27FC236}">
                <a16:creationId xmlns:a16="http://schemas.microsoft.com/office/drawing/2014/main" id="{CDAC4D05-9AA2-855F-AB0B-601E16F0F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648" t="30592" r="3427" b="16629"/>
          <a:stretch>
            <a:fillRect/>
          </a:stretch>
        </p:blipFill>
        <p:spPr bwMode="auto">
          <a:xfrm>
            <a:off x="58615" y="1020520"/>
            <a:ext cx="4860758" cy="35565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74563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ón CBVSigsig" id="{1ABA6658-8EEE-4448-8DA0-1A1908A2EEFD}" vid="{CB58448E-0905-FC44-8900-B0BA63EDB4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Presentación CBVSigsig</Template>
  <TotalTime>1891</TotalTime>
  <Words>903</Words>
  <Application>Microsoft Office PowerPoint</Application>
  <PresentationFormat>Presentación en pantalla (16:10)</PresentationFormat>
  <Paragraphs>63</Paragraphs>
  <Slides>22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Arial</vt:lpstr>
      <vt:lpstr>Calibri</vt:lpstr>
      <vt:lpstr>Calibri Light</vt:lpstr>
      <vt:lpstr>Cambria Math</vt:lpstr>
      <vt:lpstr>Helvetica Neue LT Std 55 Roman</vt:lpstr>
      <vt:lpstr>Tema de Office</vt:lpstr>
      <vt:lpstr>INFORME DE RENDICIÓN DE CUENTAS 2024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CAMPAÑA "ALTO A LOS INCENDIOS FORESTALES"</vt:lpstr>
      <vt:lpstr>La Institución ha trabajado de manera constante para fomentar la conciencia y el conocimiento ciudadano en torno a la prevención de emergencias relacionadas con incendios. Este compromiso se refleja en la ejecución de actividades de revisión, control y verificación de los sistemas y elementos de seguridad en viviendas, establecimientos comerciales, industrias y en el transporte de materiales peligrosos. </vt:lpstr>
      <vt:lpstr>Presentación de PowerPoint</vt:lpstr>
      <vt:lpstr>Presentación de PowerPoint</vt:lpstr>
      <vt:lpstr>PRESUPUESTO EJECUTADO EN EL AÑO 2024</vt:lpstr>
      <vt:lpstr>GASTOS 2024</vt:lpstr>
      <vt:lpstr>CUMPLIMIENTO DE EJECUCUÓN PRESUPUESTARIA 2024 </vt:lpstr>
      <vt:lpstr>Presentación de PowerPoint</vt:lpstr>
      <vt:lpstr>Presentación de PowerPoint</vt:lpstr>
      <vt:lpstr>Presentación de PowerPoint</vt:lpstr>
      <vt:lpstr>Presentación de PowerPoint</vt:lpstr>
      <vt:lpstr>GRACIAS  “Éxitos en su día”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SMART14pro</dc:creator>
  <cp:lastModifiedBy>Nila Cabrera</cp:lastModifiedBy>
  <cp:revision>89</cp:revision>
  <cp:lastPrinted>2024-03-28T14:48:25Z</cp:lastPrinted>
  <dcterms:created xsi:type="dcterms:W3CDTF">2017-05-02T13:57:20Z</dcterms:created>
  <dcterms:modified xsi:type="dcterms:W3CDTF">2025-07-08T13:29:27Z</dcterms:modified>
</cp:coreProperties>
</file>