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63" r:id="rId5"/>
    <p:sldId id="277" r:id="rId6"/>
    <p:sldId id="264" r:id="rId7"/>
    <p:sldId id="265" r:id="rId8"/>
    <p:sldId id="278" r:id="rId9"/>
    <p:sldId id="279" r:id="rId10"/>
    <p:sldId id="283" r:id="rId11"/>
    <p:sldId id="267" r:id="rId12"/>
    <p:sldId id="284" r:id="rId13"/>
    <p:sldId id="285" r:id="rId14"/>
    <p:sldId id="286" r:id="rId15"/>
    <p:sldId id="272" r:id="rId16"/>
    <p:sldId id="273" r:id="rId17"/>
    <p:sldId id="274" r:id="rId18"/>
    <p:sldId id="270" r:id="rId19"/>
    <p:sldId id="259" r:id="rId20"/>
  </p:sldIdLst>
  <p:sldSz cx="9144000" cy="5715000" type="screen16x1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595"/>
  </p:normalViewPr>
  <p:slideViewPr>
    <p:cSldViewPr snapToGrid="0" snapToObjects="1" showGuides="1">
      <p:cViewPr varScale="1">
        <p:scale>
          <a:sx n="80" d="100"/>
          <a:sy n="80" d="100"/>
        </p:scale>
        <p:origin x="1110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CONTABILIDAD\Desktop\A&#209;O%202022\RENDICION%20DE%20CUENTAS\PRESUPUESTO%202021%20EJECUC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u="none" strike="noStrike" baseline="0"/>
              <a:t>RECAUDACIÓN ACUMULADA POR FUENTE DE FINANCIAMIENTO</a:t>
            </a:r>
            <a:endParaRPr lang="es-EC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3963465339466128"/>
          <c:y val="0.14419131095184023"/>
          <c:w val="0.46965014179545456"/>
          <c:h val="0.642612768127560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3-4FE3-9B38-260B5E619F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3-4FE3-9B38-260B5E619F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INGRESOS!$B$29:$B$30</c:f>
              <c:strCache>
                <c:ptCount val="2"/>
                <c:pt idx="0">
                  <c:v>RECAUDACION POR AUTOGESTION 002</c:v>
                </c:pt>
                <c:pt idx="1">
                  <c:v>RECAUDACION PREDETERMINADOS 003</c:v>
                </c:pt>
              </c:strCache>
            </c:strRef>
          </c:cat>
          <c:val>
            <c:numRef>
              <c:f>INGRESOS!$C$29:$C$30</c:f>
              <c:numCache>
                <c:formatCode>_("$"* #,##0.00_);_("$"* \(#,##0.00\);_("$"* "-"??_);_(@_)</c:formatCode>
                <c:ptCount val="2"/>
                <c:pt idx="0">
                  <c:v>23605.119999999999</c:v>
                </c:pt>
                <c:pt idx="1">
                  <c:v>487369.04000000004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B3-4FE3-9B38-260B5E619F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0.63438</cdr:x>
      <cdr:y>0.19792</cdr:y>
    </cdr:from>
    <cdr:to>
      <cdr:x>0.86563</cdr:x>
      <cdr:y>0.35069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6D49A8B-1945-47A8-8CA3-D0BBB55C2D07}"/>
            </a:ext>
          </a:extLst>
        </cdr:cNvPr>
        <cdr:cNvSpPr/>
      </cdr:nvSpPr>
      <cdr:spPr>
        <a:xfrm xmlns:a="http://schemas.openxmlformats.org/drawingml/2006/main">
          <a:off x="2900363" y="542925"/>
          <a:ext cx="1057275" cy="4191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1000" b="1"/>
            <a:t>23,605.12</a:t>
          </a:r>
        </a:p>
        <a:p xmlns:a="http://schemas.openxmlformats.org/drawingml/2006/main">
          <a:r>
            <a:rPr lang="es-EC" sz="1000" b="1"/>
            <a:t>2.61%</a:t>
          </a:r>
        </a:p>
      </cdr:txBody>
    </cdr:sp>
  </cdr:relSizeAnchor>
  <cdr:relSizeAnchor xmlns:cdr="http://schemas.openxmlformats.org/drawingml/2006/chartDrawing">
    <cdr:from>
      <cdr:x>0.52396</cdr:x>
      <cdr:y>0.29167</cdr:y>
    </cdr:from>
    <cdr:to>
      <cdr:x>0.62813</cdr:x>
      <cdr:y>0.32986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EFD880E9-2F31-4073-A107-48ACD1488E2B}"/>
            </a:ext>
          </a:extLst>
        </cdr:cNvPr>
        <cdr:cNvCxnSpPr/>
      </cdr:nvCxnSpPr>
      <cdr:spPr>
        <a:xfrm xmlns:a="http://schemas.openxmlformats.org/drawingml/2006/main" flipV="1">
          <a:off x="2395538" y="800100"/>
          <a:ext cx="476250" cy="1047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0.64063</cdr:x>
      <cdr:y>0.67708</cdr:y>
    </cdr:from>
    <cdr:to>
      <cdr:x>0.84479</cdr:x>
      <cdr:y>0.83681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CFE9B4A1-CFFF-4928-8226-A36B5E420031}"/>
            </a:ext>
          </a:extLst>
        </cdr:cNvPr>
        <cdr:cNvSpPr/>
      </cdr:nvSpPr>
      <cdr:spPr>
        <a:xfrm xmlns:a="http://schemas.openxmlformats.org/drawingml/2006/main">
          <a:off x="2928938" y="1857376"/>
          <a:ext cx="933450" cy="4381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1000" b="1"/>
            <a:t>487,369.04</a:t>
          </a:r>
        </a:p>
        <a:p xmlns:a="http://schemas.openxmlformats.org/drawingml/2006/main">
          <a:r>
            <a:rPr lang="es-EC" sz="1000" b="1"/>
            <a:t>53.81%</a:t>
          </a:r>
        </a:p>
      </cdr:txBody>
    </cdr:sp>
  </cdr:relSizeAnchor>
  <cdr:relSizeAnchor xmlns:cdr="http://schemas.openxmlformats.org/drawingml/2006/chartDrawing">
    <cdr:from>
      <cdr:x>0.53438</cdr:x>
      <cdr:y>0.70139</cdr:y>
    </cdr:from>
    <cdr:to>
      <cdr:x>0.63646</cdr:x>
      <cdr:y>0.79167</cdr:y>
    </cdr:to>
    <cdr:cxnSp macro="">
      <cdr:nvCxnSpPr>
        <cdr:cNvPr id="8" name="Conector recto de flecha 7">
          <a:extLst xmlns:a="http://schemas.openxmlformats.org/drawingml/2006/main">
            <a:ext uri="{FF2B5EF4-FFF2-40B4-BE49-F238E27FC236}">
              <a16:creationId xmlns:a16="http://schemas.microsoft.com/office/drawing/2014/main" id="{E4AB6E3F-7747-470B-8831-76D3BE8E1CBA}"/>
            </a:ext>
          </a:extLst>
        </cdr:cNvPr>
        <cdr:cNvCxnSpPr/>
      </cdr:nvCxnSpPr>
      <cdr:spPr>
        <a:xfrm xmlns:a="http://schemas.openxmlformats.org/drawingml/2006/main">
          <a:off x="2443163" y="1924050"/>
          <a:ext cx="466725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7E4CD7-1DE2-447C-8586-5459B1C2C5FE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C179B4-4C38-4129-9E37-121AFB48B6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001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F761E9-858C-494A-B69F-B06197703FEE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A6EDF8-67FB-441C-A66E-19FF260115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09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72A3-A25B-4AB3-BD16-B5CEEA5E0CA9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B68A-216A-4A9E-B0B7-47FBA329DB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96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2C1A-3AC2-4CD8-8069-B6E1D49C6431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2B1F-7094-4B98-85E4-8575C2ACA9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20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5143-7617-4C0D-AFD5-E4829F819710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DE6C-F181-440C-8BC6-19CE486562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13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86D2-EEFC-43C4-94FF-CCE80ABBE86F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1AD1-5861-4B46-AA43-F3C7EFAACBC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98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C234-754C-4FD3-8186-6A90B6205BB7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2D22-AA19-4FDA-A4AD-D373FD289B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53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7597-4D10-4C18-845A-2CDF778A357A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E637-9281-4DAA-83FA-8D3DDE4D99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50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764D-E885-48CD-B305-2E9A4C226D7B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4980-6E53-4FCC-968E-073CCD0852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10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5D48-235C-4546-9A4B-8D513C9B2863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0158-9228-4B3A-B2E3-74063FF23B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174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A98B-6E77-4D59-9607-2E96E4D8723D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E464-FB48-455E-B77F-FCE854C182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625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F17D-0843-485F-AD45-D2A3D6F7560A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9F47-1FBE-45FB-8273-9792262CE5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9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EA07-9112-46CF-A6E3-5E021B0F02BE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6EAB-8187-49D5-82EC-5E83F7190E2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35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/>
              <a:t>Clic para editar título</a:t>
            </a:r>
            <a:endParaRPr lang="en-US" alt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DFE49-2BEA-4CFD-B1E7-67906867937A}" type="datetimeFigureOut">
              <a:rPr lang="es-ES_tradnl"/>
              <a:pPr>
                <a:defRPr/>
              </a:pPr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4E64EA-0A01-471C-B7E3-494B32EDF4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raspublicas.gob.ec/ProcesoContratacion/compras/PC/informacionProcesoContratacion2.cpe?idSoliCompra=zot7i3BlAnfUmPfibYzEywzFfBrpeZ656Uq_wheRA7w," TargetMode="External"/><Relationship Id="rId2" Type="http://schemas.openxmlformats.org/officeDocument/2006/relationships/hyperlink" Target="https://www.compraspublicas.gob.ec/ProcesoContratacion/compras/PC/informacionProcesoContratacion2.cpe?idSoliCompra=oQqGOetnUUaHjbYZE1EWQpVYSTWwaqMs3euU1E2xe9s,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FBA9F32-5FDD-4514-A940-89DCE572C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72137"/>
              </p:ext>
            </p:extLst>
          </p:nvPr>
        </p:nvGraphicFramePr>
        <p:xfrm>
          <a:off x="628650" y="1296015"/>
          <a:ext cx="7886700" cy="2972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13">
                  <a:extLst>
                    <a:ext uri="{9D8B030D-6E8A-4147-A177-3AD203B41FA5}">
                      <a16:colId xmlns:a16="http://schemas.microsoft.com/office/drawing/2014/main" val="98939793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972124431"/>
                    </a:ext>
                  </a:extLst>
                </a:gridCol>
                <a:gridCol w="604463">
                  <a:extLst>
                    <a:ext uri="{9D8B030D-6E8A-4147-A177-3AD203B41FA5}">
                      <a16:colId xmlns:a16="http://schemas.microsoft.com/office/drawing/2014/main" val="2734286710"/>
                    </a:ext>
                  </a:extLst>
                </a:gridCol>
                <a:gridCol w="1137814">
                  <a:extLst>
                    <a:ext uri="{9D8B030D-6E8A-4147-A177-3AD203B41FA5}">
                      <a16:colId xmlns:a16="http://schemas.microsoft.com/office/drawing/2014/main" val="370170186"/>
                    </a:ext>
                  </a:extLst>
                </a:gridCol>
                <a:gridCol w="813215">
                  <a:extLst>
                    <a:ext uri="{9D8B030D-6E8A-4147-A177-3AD203B41FA5}">
                      <a16:colId xmlns:a16="http://schemas.microsoft.com/office/drawing/2014/main" val="3293776627"/>
                    </a:ext>
                  </a:extLst>
                </a:gridCol>
                <a:gridCol w="653784">
                  <a:extLst>
                    <a:ext uri="{9D8B030D-6E8A-4147-A177-3AD203B41FA5}">
                      <a16:colId xmlns:a16="http://schemas.microsoft.com/office/drawing/2014/main" val="2523528985"/>
                    </a:ext>
                  </a:extLst>
                </a:gridCol>
                <a:gridCol w="894078">
                  <a:extLst>
                    <a:ext uri="{9D8B030D-6E8A-4147-A177-3AD203B41FA5}">
                      <a16:colId xmlns:a16="http://schemas.microsoft.com/office/drawing/2014/main" val="911767134"/>
                    </a:ext>
                  </a:extLst>
                </a:gridCol>
                <a:gridCol w="681312">
                  <a:extLst>
                    <a:ext uri="{9D8B030D-6E8A-4147-A177-3AD203B41FA5}">
                      <a16:colId xmlns:a16="http://schemas.microsoft.com/office/drawing/2014/main" val="4233903342"/>
                    </a:ext>
                  </a:extLst>
                </a:gridCol>
                <a:gridCol w="700811">
                  <a:extLst>
                    <a:ext uri="{9D8B030D-6E8A-4147-A177-3AD203B41FA5}">
                      <a16:colId xmlns:a16="http://schemas.microsoft.com/office/drawing/2014/main" val="3433221166"/>
                    </a:ext>
                  </a:extLst>
                </a:gridCol>
                <a:gridCol w="1544422">
                  <a:extLst>
                    <a:ext uri="{9D8B030D-6E8A-4147-A177-3AD203B41FA5}">
                      <a16:colId xmlns:a16="http://schemas.microsoft.com/office/drawing/2014/main" val="3397177529"/>
                    </a:ext>
                  </a:extLst>
                </a:gridCol>
              </a:tblGrid>
              <a:tr h="303070">
                <a:tc gridSpan="10"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PROCEDIMIENTOS DINÁMICOS</a:t>
                      </a:r>
                      <a:endParaRPr lang="es-EC" sz="1100" dirty="0">
                        <a:effectLst/>
                      </a:endParaRPr>
                    </a:p>
                    <a:p>
                      <a:pPr algn="ctr"/>
                      <a:r>
                        <a:rPr lang="es-ES" sz="1000" dirty="0">
                          <a:effectLst/>
                        </a:rPr>
                        <a:t>SUBASTA INVERSA ELECTRÓNICA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01972"/>
                  </a:ext>
                </a:extLst>
              </a:tr>
              <a:tr h="619915"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N.º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CODIGO DEL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TIPO DE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OBJETO DE LA CONTRATACIÓN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PRESUPUESTO REFERENCIAL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effectLst/>
                        </a:rPr>
                        <a:t>VALOR ADJUDICADO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FECHA DE ADJUDICACIÓN Y/O DECLARACIÓN DESIERTO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PROVEEDOR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ESTADO DEL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REFERENCIA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extLst>
                  <a:ext uri="{0D108BD9-81ED-4DB2-BD59-A6C34878D82A}">
                    <a16:rowId xmlns:a16="http://schemas.microsoft.com/office/drawing/2014/main" val="2288124059"/>
                  </a:ext>
                </a:extLst>
              </a:tr>
              <a:tr h="1203669"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 u="sng">
                          <a:effectLst/>
                          <a:hlinkClick r:id="rId2"/>
                        </a:rPr>
                        <a:t>SIE-CBVS-04-2021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Subasta Inversa Electrónica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ADQUISICIÓN DE UNA CAMIONETA DOBLE CABINA 4X4 A DIESEL, PARA EMERGENCIAS Y LOGISTICA PARA EL CUERPO DE BOMBEROS VOLUNTARIOS DE SIGSIG.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$32,650.26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$ 29,478.00 SIN INCLUIR IVA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2021-11-29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OMNIBUS BB TRANSPORTES S.A.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Ejecución de Contrato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https://www.compraspublicas.gob.ec/ProcesoContratacion/compras/PC/informacionProcesoContratacion2.cpe?idSoliCompra=YWPfII6TgJ22nt0NV97hazEgVvyWGGd8kXp3hXftFbA,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extLst>
                  <a:ext uri="{0D108BD9-81ED-4DB2-BD59-A6C34878D82A}">
                    <a16:rowId xmlns:a16="http://schemas.microsoft.com/office/drawing/2014/main" val="3926652398"/>
                  </a:ext>
                </a:extLst>
              </a:tr>
              <a:tr h="843774"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 u="sng">
                          <a:effectLst/>
                          <a:hlinkClick r:id="rId3"/>
                        </a:rPr>
                        <a:t>SIE-CBVS-05-2021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Subasta Inversa Electrónica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ADQUISICIÓN DE UNA UNIDAD DE EXTINCIÓN DE ALTA PRESIÓN PARA ATAQUE INMEDIATO DE INCENDIOS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$18,480.00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$ 17,737.00 SIN INCLUIR IVA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2021-11-29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PROTESEG-SEGURIDAD CIA LTDA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Ejecución de Contrato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effectLst/>
                        </a:rPr>
                        <a:t>https://www.compraspublicas.gob.ec/ProcesoContratacion/compras/PC/informacionProcesoContratacion2.cpe?idSoliCompra=uplygS01FFWmhe0rnirnl9zWg2tpaXUJxPv30WaSarI,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92" marR="61992" marT="0" marB="0"/>
                </a:tc>
                <a:extLst>
                  <a:ext uri="{0D108BD9-81ED-4DB2-BD59-A6C34878D82A}">
                    <a16:rowId xmlns:a16="http://schemas.microsoft.com/office/drawing/2014/main" val="426331915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91349176-96D1-4E26-B194-4913884E4CCB}"/>
              </a:ext>
            </a:extLst>
          </p:cNvPr>
          <p:cNvSpPr txBox="1"/>
          <p:nvPr/>
        </p:nvSpPr>
        <p:spPr>
          <a:xfrm>
            <a:off x="3124200" y="771525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COMPRAS PÚBLICAS </a:t>
            </a:r>
            <a:endParaRPr lang="es-EC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656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E9B4CE-C95C-42B3-9933-0D9B926A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78781"/>
              </p:ext>
            </p:extLst>
          </p:nvPr>
        </p:nvGraphicFramePr>
        <p:xfrm>
          <a:off x="615067" y="930275"/>
          <a:ext cx="7780516" cy="3627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1">
                  <a:extLst>
                    <a:ext uri="{9D8B030D-6E8A-4147-A177-3AD203B41FA5}">
                      <a16:colId xmlns:a16="http://schemas.microsoft.com/office/drawing/2014/main" val="3640494615"/>
                    </a:ext>
                  </a:extLst>
                </a:gridCol>
                <a:gridCol w="914913">
                  <a:extLst>
                    <a:ext uri="{9D8B030D-6E8A-4147-A177-3AD203B41FA5}">
                      <a16:colId xmlns:a16="http://schemas.microsoft.com/office/drawing/2014/main" val="2693900654"/>
                    </a:ext>
                  </a:extLst>
                </a:gridCol>
                <a:gridCol w="737479">
                  <a:extLst>
                    <a:ext uri="{9D8B030D-6E8A-4147-A177-3AD203B41FA5}">
                      <a16:colId xmlns:a16="http://schemas.microsoft.com/office/drawing/2014/main" val="876590786"/>
                    </a:ext>
                  </a:extLst>
                </a:gridCol>
                <a:gridCol w="916069">
                  <a:extLst>
                    <a:ext uri="{9D8B030D-6E8A-4147-A177-3AD203B41FA5}">
                      <a16:colId xmlns:a16="http://schemas.microsoft.com/office/drawing/2014/main" val="256495973"/>
                    </a:ext>
                  </a:extLst>
                </a:gridCol>
                <a:gridCol w="779092">
                  <a:extLst>
                    <a:ext uri="{9D8B030D-6E8A-4147-A177-3AD203B41FA5}">
                      <a16:colId xmlns:a16="http://schemas.microsoft.com/office/drawing/2014/main" val="3061096526"/>
                    </a:ext>
                  </a:extLst>
                </a:gridCol>
                <a:gridCol w="762909">
                  <a:extLst>
                    <a:ext uri="{9D8B030D-6E8A-4147-A177-3AD203B41FA5}">
                      <a16:colId xmlns:a16="http://schemas.microsoft.com/office/drawing/2014/main" val="1647840206"/>
                    </a:ext>
                  </a:extLst>
                </a:gridCol>
                <a:gridCol w="818971">
                  <a:extLst>
                    <a:ext uri="{9D8B030D-6E8A-4147-A177-3AD203B41FA5}">
                      <a16:colId xmlns:a16="http://schemas.microsoft.com/office/drawing/2014/main" val="1803786196"/>
                    </a:ext>
                  </a:extLst>
                </a:gridCol>
                <a:gridCol w="990047">
                  <a:extLst>
                    <a:ext uri="{9D8B030D-6E8A-4147-A177-3AD203B41FA5}">
                      <a16:colId xmlns:a16="http://schemas.microsoft.com/office/drawing/2014/main" val="4176702349"/>
                    </a:ext>
                  </a:extLst>
                </a:gridCol>
                <a:gridCol w="545018">
                  <a:extLst>
                    <a:ext uri="{9D8B030D-6E8A-4147-A177-3AD203B41FA5}">
                      <a16:colId xmlns:a16="http://schemas.microsoft.com/office/drawing/2014/main" val="2441325037"/>
                    </a:ext>
                  </a:extLst>
                </a:gridCol>
                <a:gridCol w="1004497">
                  <a:extLst>
                    <a:ext uri="{9D8B030D-6E8A-4147-A177-3AD203B41FA5}">
                      <a16:colId xmlns:a16="http://schemas.microsoft.com/office/drawing/2014/main" val="2768346452"/>
                    </a:ext>
                  </a:extLst>
                </a:gridCol>
              </a:tblGrid>
              <a:tr h="379918">
                <a:tc gridSpan="10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PROCEDIMIENTOS COMUNES</a:t>
                      </a:r>
                      <a:endParaRPr lang="es-EC" sz="1100">
                        <a:effectLst/>
                      </a:endParaRPr>
                    </a:p>
                    <a:p>
                      <a:pPr algn="ctr"/>
                      <a:r>
                        <a:rPr lang="es-ES" sz="1000">
                          <a:effectLst/>
                        </a:rPr>
                        <a:t>LICITACIÓN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11493"/>
                  </a:ext>
                </a:extLst>
              </a:tr>
              <a:tr h="624523"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N.º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CODIGO DEL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TIPO DE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OBJETO DE LA CONTRATACIÓN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PRESUPUESTO REFERENCIAL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VALOR ADJUDICADO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FECHA DE ADJUDICACIÓN Y/O DECLARACIÓN DESIERTO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PROVEEDOR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ESTADO DEL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REFERENCIA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extLst>
                  <a:ext uri="{0D108BD9-81ED-4DB2-BD59-A6C34878D82A}">
                    <a16:rowId xmlns:a16="http://schemas.microsoft.com/office/drawing/2014/main" val="1765261844"/>
                  </a:ext>
                </a:extLst>
              </a:tr>
              <a:tr h="2622997"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r>
                        <a:rPr lang="es-EC" sz="800">
                          <a:effectLst/>
                        </a:rPr>
                        <a:t>LICSG-CBVS-01-2021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EC" sz="800">
                          <a:effectLst/>
                        </a:rPr>
                        <a:t>LICITACIÓN DE SEGUROS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CONTRATACIÓN DE PÓLIZAS DE SEGUROS PARA: INCENDIO Y LÍNEAS ALIADAS – ROBO, ASALTO O HURTO – EQUIPO ELECTRÓNICO, ROTURA DE MAQUINARIAS, PARA LOS BIENES Y VEHÍCULOS DE PROPIEDAD DEL CUERPO DE BOMBEROS VOLUNTARIOS DEL SIGSIG, PARA EL PERÍODO DICIEMBRE DEL 2021 A DICIEMBRE DEL 2022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C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C" sz="800">
                          <a:effectLst/>
                        </a:rPr>
                        <a:t>$ 16.635,58 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$ 12,610.37 SIN INCLUIR IVA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2022-01-05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SWEADEN COMPAÑIA DE SEGUROS S.A</a:t>
                      </a:r>
                      <a:r>
                        <a:rPr lang="es-ES" sz="1100">
                          <a:effectLst/>
                        </a:rPr>
                        <a:t>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/>
                      <a:r>
                        <a:rPr lang="es-ES" sz="800">
                          <a:effectLst/>
                        </a:rPr>
                        <a:t>Ejecución de contrato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effectLst/>
                        </a:rPr>
                        <a:t>https://www.compraspublicas.gob.ec/ProcesoContratacion/compras/PC/informacionProcesoContratacion2.cpe?idSoliCompra=nIPHsaddfViLe-kkwvjcSF8BXr0UTkSNslUKAD0_sCI,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/>
                </a:tc>
                <a:extLst>
                  <a:ext uri="{0D108BD9-81ED-4DB2-BD59-A6C34878D82A}">
                    <a16:rowId xmlns:a16="http://schemas.microsoft.com/office/drawing/2014/main" val="300821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00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B2B0A9-3928-4EE5-9101-CD3E96CC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63160"/>
              </p:ext>
            </p:extLst>
          </p:nvPr>
        </p:nvGraphicFramePr>
        <p:xfrm>
          <a:off x="561975" y="1554248"/>
          <a:ext cx="7886699" cy="2284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330">
                  <a:extLst>
                    <a:ext uri="{9D8B030D-6E8A-4147-A177-3AD203B41FA5}">
                      <a16:colId xmlns:a16="http://schemas.microsoft.com/office/drawing/2014/main" val="3884203807"/>
                    </a:ext>
                  </a:extLst>
                </a:gridCol>
                <a:gridCol w="830672">
                  <a:extLst>
                    <a:ext uri="{9D8B030D-6E8A-4147-A177-3AD203B41FA5}">
                      <a16:colId xmlns:a16="http://schemas.microsoft.com/office/drawing/2014/main" val="1675838652"/>
                    </a:ext>
                  </a:extLst>
                </a:gridCol>
                <a:gridCol w="845318">
                  <a:extLst>
                    <a:ext uri="{9D8B030D-6E8A-4147-A177-3AD203B41FA5}">
                      <a16:colId xmlns:a16="http://schemas.microsoft.com/office/drawing/2014/main" val="3393573406"/>
                    </a:ext>
                  </a:extLst>
                </a:gridCol>
                <a:gridCol w="789666">
                  <a:extLst>
                    <a:ext uri="{9D8B030D-6E8A-4147-A177-3AD203B41FA5}">
                      <a16:colId xmlns:a16="http://schemas.microsoft.com/office/drawing/2014/main" val="921602474"/>
                    </a:ext>
                  </a:extLst>
                </a:gridCol>
                <a:gridCol w="773263">
                  <a:extLst>
                    <a:ext uri="{9D8B030D-6E8A-4147-A177-3AD203B41FA5}">
                      <a16:colId xmlns:a16="http://schemas.microsoft.com/office/drawing/2014/main" val="2168566328"/>
                    </a:ext>
                  </a:extLst>
                </a:gridCol>
                <a:gridCol w="830086">
                  <a:extLst>
                    <a:ext uri="{9D8B030D-6E8A-4147-A177-3AD203B41FA5}">
                      <a16:colId xmlns:a16="http://schemas.microsoft.com/office/drawing/2014/main" val="35630506"/>
                    </a:ext>
                  </a:extLst>
                </a:gridCol>
                <a:gridCol w="1003485">
                  <a:extLst>
                    <a:ext uri="{9D8B030D-6E8A-4147-A177-3AD203B41FA5}">
                      <a16:colId xmlns:a16="http://schemas.microsoft.com/office/drawing/2014/main" val="3726017755"/>
                    </a:ext>
                  </a:extLst>
                </a:gridCol>
                <a:gridCol w="552414">
                  <a:extLst>
                    <a:ext uri="{9D8B030D-6E8A-4147-A177-3AD203B41FA5}">
                      <a16:colId xmlns:a16="http://schemas.microsoft.com/office/drawing/2014/main" val="568850753"/>
                    </a:ext>
                  </a:extLst>
                </a:gridCol>
                <a:gridCol w="1018130">
                  <a:extLst>
                    <a:ext uri="{9D8B030D-6E8A-4147-A177-3AD203B41FA5}">
                      <a16:colId xmlns:a16="http://schemas.microsoft.com/office/drawing/2014/main" val="4169953345"/>
                    </a:ext>
                  </a:extLst>
                </a:gridCol>
                <a:gridCol w="316335">
                  <a:extLst>
                    <a:ext uri="{9D8B030D-6E8A-4147-A177-3AD203B41FA5}">
                      <a16:colId xmlns:a16="http://schemas.microsoft.com/office/drawing/2014/main" val="540506930"/>
                    </a:ext>
                  </a:extLst>
                </a:gridCol>
              </a:tblGrid>
              <a:tr h="385103">
                <a:tc gridSpan="10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PROCEDIMIENTOS RÉGIMEN ESPECIAL</a:t>
                      </a:r>
                      <a:endParaRPr lang="es-EC" sz="1100">
                        <a:effectLst/>
                      </a:endParaRPr>
                    </a:p>
                    <a:p>
                      <a:pPr algn="ctr"/>
                      <a:r>
                        <a:rPr lang="es-ES" sz="1000">
                          <a:effectLst/>
                        </a:rPr>
                        <a:t>COMUNICACIÓN SOCIAL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39492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CODIGO DEL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TIPO DE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OBJETO DE LA CONTRATACIÓN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PRESUPUESTO REFERENCIAL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VALOR ADJUDICADO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FECHA DE ADJUDICACIÓN Y/O DECLARACIÓN DESIERTO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PROVEEDOR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ESTADO DEL PROCESO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REFERENCIA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3941683"/>
                  </a:ext>
                </a:extLst>
              </a:tr>
              <a:tr h="126609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r>
                        <a:rPr lang="es-EC" sz="1100">
                          <a:effectLst/>
                        </a:rPr>
                        <a:t> </a:t>
                      </a:r>
                      <a:r>
                        <a:rPr lang="es-EC" sz="800">
                          <a:effectLst/>
                        </a:rPr>
                        <a:t>RE-COMCD-CBVS-01-2021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RÉGIMEN ESPECIAL PARA LA 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C" sz="800">
                          <a:effectLst/>
                        </a:rPr>
                        <a:t>CONTRATACIÓN DE PRODUCTOS Y SERVICIOS COMUNICACIONALES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C" sz="800">
                          <a:effectLst/>
                        </a:rPr>
                        <a:t>SERVICIO DE DIFUSIÓN, INFORMACIÓN Y PUBLICIDAD EN MEDIOS DE COMUNICACIÓN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EC" sz="800">
                          <a:effectLst/>
                        </a:rPr>
                        <a:t>$ 535.71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>
                          <a:effectLst/>
                        </a:rPr>
                        <a:t>$ 535.71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SIN INCLUR IVA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r>
                        <a:rPr lang="es-ES" sz="800">
                          <a:effectLst/>
                        </a:rPr>
                        <a:t>07 de septiembre de 2021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>
                          <a:effectLst/>
                        </a:rPr>
                        <a:t>Ejecución de Contrato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https://www.compraspublicas.gob.ec/ProcesoContratacion/compras/PC/informacionProcesoContratacion2.cpe?idSoliCompra=mOctXbSuubQQm-dTWKbMzaIi74hUxg1THe7vlUsUzF8,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951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5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2A0822-BCD6-4D05-97BF-603E13292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1275769"/>
            <a:ext cx="3954780" cy="3163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0FA2D3-95D3-4021-BEE7-604DF77EBE0E}"/>
              </a:ext>
            </a:extLst>
          </p:cNvPr>
          <p:cNvSpPr txBox="1"/>
          <p:nvPr/>
        </p:nvSpPr>
        <p:spPr>
          <a:xfrm>
            <a:off x="723899" y="904875"/>
            <a:ext cx="537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PROCESOS MEDIANTE INFIMAS CUANTIAS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021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DA0780EE-D98D-445F-B622-3E2FDB9D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173" y="766935"/>
            <a:ext cx="598965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PROCESOS MEDIANTE CATÁLOGO ELECTRÓNICO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C" sz="1100" b="1" u="sng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77F712-1256-48FB-A32F-86BB988C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398" y="1438310"/>
            <a:ext cx="269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INSUMOS DE OFICINA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FB7AFE-4C52-486F-9294-A87A9D1C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14" y="3003399"/>
            <a:ext cx="1672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s-ES" altLang="es-EC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MOBILIARIO</a:t>
            </a: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E4BCAD2-CB00-45E2-8261-C5D5B947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111" y="3004693"/>
            <a:ext cx="2039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ALIMENTACIÓN</a:t>
            </a: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502700-394F-40E3-9480-6BCE1757FFDC}"/>
              </a:ext>
            </a:extLst>
          </p:cNvPr>
          <p:cNvSpPr txBox="1"/>
          <p:nvPr/>
        </p:nvSpPr>
        <p:spPr>
          <a:xfrm>
            <a:off x="739169" y="1426750"/>
            <a:ext cx="241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altLang="es-EC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INSUMOS DE ASEO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9E79CDA-D661-4F1D-BF93-A0072383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9" y="1743608"/>
            <a:ext cx="3537228" cy="8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757FCE-218D-477D-9B6F-B3E675B8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11" y="1743608"/>
            <a:ext cx="3353714" cy="77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75C768-4AAB-4256-8C1A-39B702CEC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8" y="3327859"/>
            <a:ext cx="3537228" cy="8083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EE83ADA-A501-4BFE-85EA-BCC3531DF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73531"/>
              </p:ext>
            </p:extLst>
          </p:nvPr>
        </p:nvGraphicFramePr>
        <p:xfrm>
          <a:off x="5212752" y="3337364"/>
          <a:ext cx="3232431" cy="799718"/>
        </p:xfrm>
        <a:graphic>
          <a:graphicData uri="http://schemas.openxmlformats.org/drawingml/2006/table">
            <a:tbl>
              <a:tblPr firstRow="1" firstCol="1" bandRow="1"/>
              <a:tblGrid>
                <a:gridCol w="1485205">
                  <a:extLst>
                    <a:ext uri="{9D8B030D-6E8A-4147-A177-3AD203B41FA5}">
                      <a16:colId xmlns:a16="http://schemas.microsoft.com/office/drawing/2014/main" val="3541830153"/>
                    </a:ext>
                  </a:extLst>
                </a:gridCol>
                <a:gridCol w="873613">
                  <a:extLst>
                    <a:ext uri="{9D8B030D-6E8A-4147-A177-3AD203B41FA5}">
                      <a16:colId xmlns:a16="http://schemas.microsoft.com/office/drawing/2014/main" val="4173536814"/>
                    </a:ext>
                  </a:extLst>
                </a:gridCol>
                <a:gridCol w="873613">
                  <a:extLst>
                    <a:ext uri="{9D8B030D-6E8A-4147-A177-3AD203B41FA5}">
                      <a16:colId xmlns:a16="http://schemas.microsoft.com/office/drawing/2014/main" val="4241666823"/>
                    </a:ext>
                  </a:extLst>
                </a:gridCol>
              </a:tblGrid>
              <a:tr h="212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99257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SEPTIEMBRE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107.96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2826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INCLUIDO IVA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107.96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57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46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DD0FAC-00D8-4F53-90DD-1AB3F69388A0}"/>
              </a:ext>
            </a:extLst>
          </p:cNvPr>
          <p:cNvSpPr/>
          <p:nvPr/>
        </p:nvSpPr>
        <p:spPr>
          <a:xfrm>
            <a:off x="1143000" y="1965960"/>
            <a:ext cx="6858000" cy="17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INFORME DE GESTIÓN OPERATIVA </a:t>
            </a:r>
            <a:endParaRPr lang="es-EC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>
            <a:extLst>
              <a:ext uri="{FF2B5EF4-FFF2-40B4-BE49-F238E27FC236}">
                <a16:creationId xmlns:a16="http://schemas.microsoft.com/office/drawing/2014/main" id="{79510DD5-6ADE-4F4C-8437-D2EFBAD4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11583"/>
          <a:stretch>
            <a:fillRect/>
          </a:stretch>
        </p:blipFill>
        <p:spPr bwMode="auto">
          <a:xfrm>
            <a:off x="410140" y="935346"/>
            <a:ext cx="8323720" cy="407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5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E9D16D-3D10-4391-9CCA-6F9691CE0BAB}"/>
              </a:ext>
            </a:extLst>
          </p:cNvPr>
          <p:cNvSpPr txBox="1"/>
          <p:nvPr/>
        </p:nvSpPr>
        <p:spPr>
          <a:xfrm>
            <a:off x="703384" y="755358"/>
            <a:ext cx="8030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INSPECCIONES Y CAMPAÑAS DIRIGIDAS A LA COMUNIDAD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4E8477-1420-48AD-BC9D-519A3816549F}"/>
              </a:ext>
            </a:extLst>
          </p:cNvPr>
          <p:cNvSpPr txBox="1"/>
          <p:nvPr/>
        </p:nvSpPr>
        <p:spPr>
          <a:xfrm>
            <a:off x="1008185" y="1586355"/>
            <a:ext cx="7127630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año 2021 se ha realizado algunas campañas de prevención de incendios y de seguridad, en especial cuando se ha realizado las inspecciones de locales e instituciones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41165E-3507-4BC2-BC83-9ACC8B44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01990"/>
              </p:ext>
            </p:extLst>
          </p:nvPr>
        </p:nvGraphicFramePr>
        <p:xfrm>
          <a:off x="1219199" y="2705229"/>
          <a:ext cx="6705601" cy="216877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204354">
                  <a:extLst>
                    <a:ext uri="{9D8B030D-6E8A-4147-A177-3AD203B41FA5}">
                      <a16:colId xmlns:a16="http://schemas.microsoft.com/office/drawing/2014/main" val="2360283174"/>
                    </a:ext>
                  </a:extLst>
                </a:gridCol>
                <a:gridCol w="1501247">
                  <a:extLst>
                    <a:ext uri="{9D8B030D-6E8A-4147-A177-3AD203B41FA5}">
                      <a16:colId xmlns:a16="http://schemas.microsoft.com/office/drawing/2014/main" val="837954172"/>
                    </a:ext>
                  </a:extLst>
                </a:gridCol>
              </a:tblGrid>
              <a:tr h="43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PERMISOS DE FUNCIONAMIENTO DE LOCALES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6029613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PERMISO DE VEHICULOS DE GLP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1616533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PERMISOS OCASIONALES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182907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1113967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6636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6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0D43DA-6FAF-42D5-B53B-3AC4BD0BE716}"/>
              </a:ext>
            </a:extLst>
          </p:cNvPr>
          <p:cNvSpPr txBox="1"/>
          <p:nvPr/>
        </p:nvSpPr>
        <p:spPr>
          <a:xfrm>
            <a:off x="750276" y="1041496"/>
            <a:ext cx="754966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INMUEBLES</a:t>
            </a:r>
            <a:endParaRPr lang="es-EC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edificio de la entidad es de dos plantas: en la planta alta son las oficinas administrativas de nuestra institución, y en la planta baja el parque automotor, el patio de recreación bomberil y patio de prácticas del personal operativo, donde también se encuentran las bodegas de nuestra entidad.</a:t>
            </a:r>
            <a:r>
              <a:rPr lang="es-E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1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1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PERSONAL</a:t>
            </a:r>
            <a:endParaRPr lang="es-EC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C0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 </a:t>
            </a:r>
            <a:endParaRPr lang="es-EC" sz="1800" dirty="0">
              <a:solidFill>
                <a:srgbClr val="C00000"/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personal que en nómina del Cuerpo de Bomberos Voluntarios del Sígsig se encuentra caucionado ante la Contraloría General del Estado, además el personal operativo Bomberil cuenta con el debido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SEGURO DE VIDA.</a:t>
            </a: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2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28650" y="3949700"/>
            <a:ext cx="7886700" cy="1104900"/>
          </a:xfrm>
        </p:spPr>
        <p:txBody>
          <a:bodyPr/>
          <a:lstStyle/>
          <a:p>
            <a:pPr algn="ctr"/>
            <a:r>
              <a:rPr lang="es-ES_tradnl" altLang="es-EC">
                <a:latin typeface="Helvetica Neue LT Std 55 Roman"/>
                <a:ea typeface="Helvetica Neue LT Std 55 Roman"/>
                <a:cs typeface="Helvetica Neue LT Std 55 Roman"/>
              </a:rPr>
              <a:t>GRACIAS </a:t>
            </a:r>
            <a:br>
              <a:rPr lang="es-ES_tradnl" altLang="es-EC" dirty="0">
                <a:latin typeface="Helvetica Neue LT Std 55 Roman"/>
                <a:ea typeface="Helvetica Neue LT Std 55 Roman"/>
                <a:cs typeface="Helvetica Neue LT Std 55 Roman"/>
              </a:rPr>
            </a:br>
            <a:r>
              <a:rPr lang="es-ES_tradnl" altLang="es-EC" dirty="0">
                <a:latin typeface="Helvetica Neue LT Std 55 Roman"/>
                <a:ea typeface="Helvetica Neue LT Std 55 Roman"/>
                <a:cs typeface="Helvetica Neue LT Std 55 Roman"/>
              </a:rPr>
              <a:t>“Éxitos en su día”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1957754" y="3759200"/>
            <a:ext cx="5685692" cy="914400"/>
          </a:xfrm>
        </p:spPr>
        <p:txBody>
          <a:bodyPr/>
          <a:lstStyle/>
          <a:p>
            <a:r>
              <a:rPr lang="es-ES" altLang="es-EC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RENDICIÓN DE CUENTAS 2021</a:t>
            </a:r>
            <a:endParaRPr lang="es-EC" altLang="es-EC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4330700" y="5080000"/>
            <a:ext cx="4216400" cy="419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E8E717-6AF2-46A5-BAF0-F7BB4F88664E}"/>
              </a:ext>
            </a:extLst>
          </p:cNvPr>
          <p:cNvSpPr txBox="1"/>
          <p:nvPr/>
        </p:nvSpPr>
        <p:spPr>
          <a:xfrm>
            <a:off x="691662" y="1012342"/>
            <a:ext cx="7643446" cy="395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cumplimiento a lo dispuesto en la Constitución de la República, la Ley Orgánica de Transparencia y Acceso a la Información Pública, la Ley Orgánica de Participación Ciudadana y Control Social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informa las 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acciones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realizadas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ciudadanía, la cual conoce, evalúa y ejerce su derecho a participar en la gestión de lo público. </a:t>
            </a:r>
          </a:p>
          <a:p>
            <a:pPr algn="just">
              <a:lnSpc>
                <a:spcPct val="115000"/>
              </a:lnSpc>
            </a:pP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proceso de Rendición de Cuentas del período 2021 está en marcha, de acuerdo al cronograma aprobado por el Pleno del Consejo de Participación Ciudadana y Control Social mediante 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esolución Nro. CPCCS-PLE-SG-069-2021-476. </a:t>
            </a:r>
            <a:endParaRPr lang="es-EC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DA51C4-B714-4D5D-886B-156C28A5A644}"/>
              </a:ext>
            </a:extLst>
          </p:cNvPr>
          <p:cNvSpPr txBox="1"/>
          <p:nvPr/>
        </p:nvSpPr>
        <p:spPr>
          <a:xfrm>
            <a:off x="574431" y="714258"/>
            <a:ext cx="8159261" cy="391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1128395" algn="l"/>
              </a:tabLst>
            </a:pPr>
            <a:r>
              <a:rPr lang="es-EC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QUIENES SOMOS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Cuerpo de Bomberos Voluntarios del Sígsig es una institución eminentemente técnica, destinada específicamente a la prevención, mitigación y extinción de incendios, a defender a las personas y a las propiedades contra el fuego, realizar rescates y salvamentos, atención en primeros auxilios, brindar socorro en incidentes, accidentes o catástrofes ya sea de origen natural o antrópicos, así como en capacitación a la ciudadanía para prevenir y mitigar los flagelos; rigiéndose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 dispuesto en el C</a:t>
            </a:r>
            <a:r>
              <a:rPr lang="es-E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ódigo Orgánico de las Entidades de Seguridad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iudadana y Orden Público,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Ley de Defensa Contra Incendios y sus reglamentos así como a la Ordenanza de Adscripción del Cuerpo de Bomberos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oluntarios del Sígsig al Gobierno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utónomo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escentralizado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unicipal de Cantón Sígsig para el ejercicio del competencia constitucional de gestión de los servicios de prevención, protección, socorro y extinción de incendios.</a:t>
            </a:r>
          </a:p>
        </p:txBody>
      </p:sp>
    </p:spTree>
    <p:extLst>
      <p:ext uri="{BB962C8B-B14F-4D97-AF65-F5344CB8AC3E}">
        <p14:creationId xmlns:p14="http://schemas.microsoft.com/office/powerpoint/2010/main" val="270231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68AC8-2DB5-4919-B52D-37E8C1E591A1}"/>
              </a:ext>
            </a:extLst>
          </p:cNvPr>
          <p:cNvSpPr txBox="1"/>
          <p:nvPr/>
        </p:nvSpPr>
        <p:spPr>
          <a:xfrm>
            <a:off x="1066800" y="1242646"/>
            <a:ext cx="735036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MISIÓN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Salvar vidas y proteger bienes a través de la prevención de incendios y atención oportuna en caso de emergencias o riesgos, mediante la intervención de su recurso humano técnicamente capacitado. </a:t>
            </a:r>
            <a:endParaRPr lang="es-EC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VISIÓN:</a:t>
            </a:r>
            <a:endParaRPr lang="es-EC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 año 2024 ser reconocidos como un organismo líder en prevención y atención de emergencias a nivel cantonal, por un servicio con alto índice de calidad y calidez, vinculando a la comunidad, dentro de un ambiente profesional y ético con abnegación y disciplina.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2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F823A36-564D-4F86-828F-9BAAE09E1EC1}"/>
              </a:ext>
            </a:extLst>
          </p:cNvPr>
          <p:cNvSpPr/>
          <p:nvPr/>
        </p:nvSpPr>
        <p:spPr>
          <a:xfrm>
            <a:off x="1143000" y="1977683"/>
            <a:ext cx="6858000" cy="17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INFORME DE GESTIÓN PRESUPUESTARIA </a:t>
            </a:r>
            <a:endParaRPr lang="es-EC" sz="20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7C8BE3-F433-4E00-A05D-5006CBD4C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/>
          <a:stretch/>
        </p:blipFill>
        <p:spPr bwMode="auto">
          <a:xfrm>
            <a:off x="726831" y="574431"/>
            <a:ext cx="7866184" cy="4967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87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A97E621-3FF4-4E55-9CD3-4590D3436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371389"/>
              </p:ext>
            </p:extLst>
          </p:nvPr>
        </p:nvGraphicFramePr>
        <p:xfrm>
          <a:off x="1723292" y="890954"/>
          <a:ext cx="5967046" cy="43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38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BE733F-BA1B-4D4A-89A0-E56C7F1D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/>
          <a:stretch/>
        </p:blipFill>
        <p:spPr bwMode="auto">
          <a:xfrm>
            <a:off x="1008184" y="952500"/>
            <a:ext cx="7127631" cy="380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046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CBVSigsig" id="{1ABA6658-8EEE-4448-8DA0-1A1908A2EEFD}" vid="{CB58448E-0905-FC44-8900-B0BA63EDB4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CBVSigsig</Template>
  <TotalTime>839</TotalTime>
  <Words>802</Words>
  <Application>Microsoft Office PowerPoint</Application>
  <PresentationFormat>Presentación en pantalla (16:10)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Helvetica Neue LT Std 55 Roman</vt:lpstr>
      <vt:lpstr>Impact</vt:lpstr>
      <vt:lpstr>Times New Roman</vt:lpstr>
      <vt:lpstr>Tema de Office</vt:lpstr>
      <vt:lpstr>Presentación de PowerPoint</vt:lpstr>
      <vt:lpstr>RENDICIÓN DE CUENTAS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“Éxitos en su día”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SMART14pro</dc:creator>
  <cp:lastModifiedBy>Sígsig Cuerpo de Bomberos</cp:lastModifiedBy>
  <cp:revision>31</cp:revision>
  <dcterms:created xsi:type="dcterms:W3CDTF">2017-05-02T13:57:20Z</dcterms:created>
  <dcterms:modified xsi:type="dcterms:W3CDTF">2022-04-28T17:10:43Z</dcterms:modified>
</cp:coreProperties>
</file>