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9"/>
  </p:notesMasterIdLst>
  <p:handoutMasterIdLst>
    <p:handoutMasterId r:id="rId20"/>
  </p:handoutMasterIdLst>
  <p:sldIdLst>
    <p:sldId id="256" r:id="rId2"/>
    <p:sldId id="257" r:id="rId3"/>
    <p:sldId id="262"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59" r:id="rId18"/>
  </p:sldIdLst>
  <p:sldSz cx="9144000" cy="5715000" type="screen16x10"/>
  <p:notesSz cx="6858000" cy="9144000"/>
  <p:defaultTex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94595"/>
  </p:normalViewPr>
  <p:slideViewPr>
    <p:cSldViewPr snapToGrid="0" snapToObjects="1" showGuides="1">
      <p:cViewPr varScale="1">
        <p:scale>
          <a:sx n="82" d="100"/>
          <a:sy n="82" d="100"/>
        </p:scale>
        <p:origin x="1050" y="7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75000"/>
              </a:schemeClr>
            </a:solidFill>
            <a:ln>
              <a:noFill/>
            </a:ln>
            <a:effectLst/>
          </c:spPr>
          <c:invertIfNegative val="0"/>
          <c:cat>
            <c:strRef>
              <c:f>Hoja1!$A$1:$A$8</c:f>
              <c:strCache>
                <c:ptCount val="8"/>
                <c:pt idx="0">
                  <c:v>Permisos Licencias y Patentes </c:v>
                </c:pt>
                <c:pt idx="1">
                  <c:v>Contribución Predial a favor de las Cuerpos de Bomberos</c:v>
                </c:pt>
                <c:pt idx="2">
                  <c:v>Contribución Adicional para los Cuerpo de Bomberos provenientes de los Servicios de Alumbrado Eléctrico</c:v>
                </c:pt>
                <c:pt idx="3">
                  <c:v>Indemnizaciones por Siniestros</c:v>
                </c:pt>
                <c:pt idx="4">
                  <c:v>Ingresos no Específicos</c:v>
                </c:pt>
                <c:pt idx="5">
                  <c:v>Otros Saldos</c:v>
                </c:pt>
                <c:pt idx="6">
                  <c:v>De Cuentas por Cobrar</c:v>
                </c:pt>
                <c:pt idx="7">
                  <c:v>De Anticipio por Devengar de Años Anteriores</c:v>
                </c:pt>
              </c:strCache>
            </c:strRef>
          </c:cat>
          <c:val>
            <c:numRef>
              <c:f>Hoja1!$B$1:$B$8</c:f>
              <c:numCache>
                <c:formatCode>#,##0.00</c:formatCode>
                <c:ptCount val="8"/>
                <c:pt idx="0">
                  <c:v>12965.61</c:v>
                </c:pt>
                <c:pt idx="1">
                  <c:v>11178.55</c:v>
                </c:pt>
                <c:pt idx="2">
                  <c:v>275594.5</c:v>
                </c:pt>
                <c:pt idx="3" formatCode="General">
                  <c:v>33.22</c:v>
                </c:pt>
                <c:pt idx="4" formatCode="General">
                  <c:v>473.74</c:v>
                </c:pt>
                <c:pt idx="5">
                  <c:v>46199.51</c:v>
                </c:pt>
                <c:pt idx="6">
                  <c:v>44244.71</c:v>
                </c:pt>
                <c:pt idx="7">
                  <c:v>46739</c:v>
                </c:pt>
              </c:numCache>
            </c:numRef>
          </c:val>
          <c:extLst>
            <c:ext xmlns:c16="http://schemas.microsoft.com/office/drawing/2014/chart" uri="{C3380CC4-5D6E-409C-BE32-E72D297353CC}">
              <c16:uniqueId val="{00000000-2380-44A2-9B36-4C06C1C7B4F7}"/>
            </c:ext>
          </c:extLst>
        </c:ser>
        <c:dLbls>
          <c:showLegendKey val="0"/>
          <c:showVal val="0"/>
          <c:showCatName val="0"/>
          <c:showSerName val="0"/>
          <c:showPercent val="0"/>
          <c:showBubbleSize val="0"/>
        </c:dLbls>
        <c:gapWidth val="219"/>
        <c:overlap val="-27"/>
        <c:axId val="487692568"/>
        <c:axId val="487689616"/>
      </c:barChart>
      <c:catAx>
        <c:axId val="48769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7689616"/>
        <c:crosses val="autoZero"/>
        <c:auto val="1"/>
        <c:lblAlgn val="ctr"/>
        <c:lblOffset val="100"/>
        <c:noMultiLvlLbl val="0"/>
      </c:catAx>
      <c:valAx>
        <c:axId val="487689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7692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75000"/>
              </a:schemeClr>
            </a:solidFill>
            <a:ln>
              <a:noFill/>
            </a:ln>
            <a:effectLst/>
          </c:spPr>
          <c:invertIfNegative val="0"/>
          <c:cat>
            <c:strRef>
              <c:f>Hoja1!$A$18:$A$27</c:f>
              <c:strCache>
                <c:ptCount val="10"/>
                <c:pt idx="0">
                  <c:v>GRUPO 51 GASTOS DE PERSONAL </c:v>
                </c:pt>
                <c:pt idx="1">
                  <c:v>GRUPO 53 GASTOS CORRIENTES</c:v>
                </c:pt>
                <c:pt idx="2">
                  <c:v>GRUPO 56 EGRESOS FINANCIEROS</c:v>
                </c:pt>
                <c:pt idx="3">
                  <c:v>GRUPO 57 GASTOS DE INVERSION</c:v>
                </c:pt>
                <c:pt idx="4">
                  <c:v>GRUPO 58 GASTOS DE PAGO AL GOBIERNO CENTRAL</c:v>
                </c:pt>
                <c:pt idx="5">
                  <c:v>GRUPO 84 GASTOS DE CAPITAL</c:v>
                </c:pt>
                <c:pt idx="6">
                  <c:v>GRUPO 97 CUENTAS POR PAGAR</c:v>
                </c:pt>
                <c:pt idx="7">
                  <c:v>Aporte patronal IESS</c:v>
                </c:pt>
                <c:pt idx="8">
                  <c:v>Fondo de reserva</c:v>
                </c:pt>
                <c:pt idx="9">
                  <c:v>Vacaciones no gozadas</c:v>
                </c:pt>
              </c:strCache>
            </c:strRef>
          </c:cat>
          <c:val>
            <c:numRef>
              <c:f>Hoja1!$B$18:$B$27</c:f>
              <c:numCache>
                <c:formatCode>#,##0.00</c:formatCode>
                <c:ptCount val="10"/>
                <c:pt idx="0">
                  <c:v>229353.85</c:v>
                </c:pt>
                <c:pt idx="1">
                  <c:v>112417.72</c:v>
                </c:pt>
                <c:pt idx="2">
                  <c:v>6732.4</c:v>
                </c:pt>
                <c:pt idx="3">
                  <c:v>16953.599999999999</c:v>
                </c:pt>
                <c:pt idx="4">
                  <c:v>2172.86</c:v>
                </c:pt>
                <c:pt idx="5">
                  <c:v>5774.04</c:v>
                </c:pt>
                <c:pt idx="6">
                  <c:v>3916.86</c:v>
                </c:pt>
                <c:pt idx="7">
                  <c:v>18500.18</c:v>
                </c:pt>
                <c:pt idx="8">
                  <c:v>13190.19</c:v>
                </c:pt>
                <c:pt idx="9">
                  <c:v>1907.93</c:v>
                </c:pt>
              </c:numCache>
            </c:numRef>
          </c:val>
          <c:extLst>
            <c:ext xmlns:c16="http://schemas.microsoft.com/office/drawing/2014/chart" uri="{C3380CC4-5D6E-409C-BE32-E72D297353CC}">
              <c16:uniqueId val="{00000000-BCB7-46B0-87A5-932F1B4C215F}"/>
            </c:ext>
          </c:extLst>
        </c:ser>
        <c:dLbls>
          <c:showLegendKey val="0"/>
          <c:showVal val="0"/>
          <c:showCatName val="0"/>
          <c:showSerName val="0"/>
          <c:showPercent val="0"/>
          <c:showBubbleSize val="0"/>
        </c:dLbls>
        <c:gapWidth val="219"/>
        <c:overlap val="-27"/>
        <c:axId val="492821288"/>
        <c:axId val="492817352"/>
      </c:barChart>
      <c:catAx>
        <c:axId val="49282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2817352"/>
        <c:crosses val="autoZero"/>
        <c:auto val="1"/>
        <c:lblAlgn val="ctr"/>
        <c:lblOffset val="100"/>
        <c:noMultiLvlLbl val="0"/>
      </c:catAx>
      <c:valAx>
        <c:axId val="492817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282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07E4CD7-1DE2-447C-8586-5459B1C2C5FE}" type="datetimeFigureOut">
              <a:rPr lang="es-ES_tradnl"/>
              <a:pPr>
                <a:defRPr/>
              </a:pPr>
              <a:t>16/06/2021</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EC179B4-4C38-4129-9E37-121AFB48B684}" type="slidenum">
              <a:rPr lang="es-ES_tradnl"/>
              <a:pPr>
                <a:defRPr/>
              </a:pPr>
              <a:t>‹Nº›</a:t>
            </a:fld>
            <a:endParaRPr lang="es-ES_tradnl"/>
          </a:p>
        </p:txBody>
      </p:sp>
    </p:spTree>
    <p:extLst>
      <p:ext uri="{BB962C8B-B14F-4D97-AF65-F5344CB8AC3E}">
        <p14:creationId xmlns:p14="http://schemas.microsoft.com/office/powerpoint/2010/main" val="2410017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EF761E9-858C-494A-B69F-B06197703FEE}" type="datetimeFigureOut">
              <a:rPr lang="es-ES_tradnl"/>
              <a:pPr>
                <a:defRPr/>
              </a:pPr>
              <a:t>16/06/2021</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EA6EDF8-67FB-441C-A66E-19FF2601159E}" type="slidenum">
              <a:rPr lang="es-ES_tradnl"/>
              <a:pPr>
                <a:defRPr/>
              </a:pPr>
              <a:t>‹Nº›</a:t>
            </a:fld>
            <a:endParaRPr lang="es-ES_tradnl"/>
          </a:p>
        </p:txBody>
      </p:sp>
    </p:spTree>
    <p:extLst>
      <p:ext uri="{BB962C8B-B14F-4D97-AF65-F5344CB8AC3E}">
        <p14:creationId xmlns:p14="http://schemas.microsoft.com/office/powerpoint/2010/main" val="2560901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F14572A3-A25B-4AB3-BD16-B5CEEA5E0CA9}" type="datetimeFigureOut">
              <a:rPr lang="es-ES_tradnl"/>
              <a:pPr>
                <a:defRPr/>
              </a:pPr>
              <a:t>16/06/2021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0C7BB68A-216A-4A9E-B0B7-47FBA329DBE0}" type="slidenum">
              <a:rPr lang="es-ES_tradnl"/>
              <a:pPr>
                <a:defRPr/>
              </a:pPr>
              <a:t>‹Nº›</a:t>
            </a:fld>
            <a:endParaRPr lang="es-ES_tradnl"/>
          </a:p>
        </p:txBody>
      </p:sp>
    </p:spTree>
    <p:extLst>
      <p:ext uri="{BB962C8B-B14F-4D97-AF65-F5344CB8AC3E}">
        <p14:creationId xmlns:p14="http://schemas.microsoft.com/office/powerpoint/2010/main" val="13496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AA3E2C1A-3AC2-4CD8-8069-B6E1D49C6431}" type="datetimeFigureOut">
              <a:rPr lang="es-ES_tradnl"/>
              <a:pPr>
                <a:defRPr/>
              </a:pPr>
              <a:t>16/06/2021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4E9F2B1F-7094-4B98-85E4-8575C2ACA9D5}" type="slidenum">
              <a:rPr lang="es-ES_tradnl"/>
              <a:pPr>
                <a:defRPr/>
              </a:pPr>
              <a:t>‹Nº›</a:t>
            </a:fld>
            <a:endParaRPr lang="es-ES_tradnl"/>
          </a:p>
        </p:txBody>
      </p:sp>
    </p:spTree>
    <p:extLst>
      <p:ext uri="{BB962C8B-B14F-4D97-AF65-F5344CB8AC3E}">
        <p14:creationId xmlns:p14="http://schemas.microsoft.com/office/powerpoint/2010/main" val="183820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CB675143-7617-4C0D-AFD5-E4829F819710}" type="datetimeFigureOut">
              <a:rPr lang="es-ES_tradnl"/>
              <a:pPr>
                <a:defRPr/>
              </a:pPr>
              <a:t>16/06/2021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9781DE6C-F181-440C-8BC6-19CE4865620E}" type="slidenum">
              <a:rPr lang="es-ES_tradnl"/>
              <a:pPr>
                <a:defRPr/>
              </a:pPr>
              <a:t>‹Nº›</a:t>
            </a:fld>
            <a:endParaRPr lang="es-ES_tradnl"/>
          </a:p>
        </p:txBody>
      </p:sp>
    </p:spTree>
    <p:extLst>
      <p:ext uri="{BB962C8B-B14F-4D97-AF65-F5344CB8AC3E}">
        <p14:creationId xmlns:p14="http://schemas.microsoft.com/office/powerpoint/2010/main" val="307137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76286D2-EEFC-43C4-94FF-CCE80ABBE86F}" type="datetimeFigureOut">
              <a:rPr lang="es-ES_tradnl"/>
              <a:pPr>
                <a:defRPr/>
              </a:pPr>
              <a:t>16/06/2021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AC9C1AD1-5861-4B46-AA43-F3C7EFAACBC7}" type="slidenum">
              <a:rPr lang="es-ES_tradnl"/>
              <a:pPr>
                <a:defRPr/>
              </a:pPr>
              <a:t>‹Nº›</a:t>
            </a:fld>
            <a:endParaRPr lang="es-ES_tradnl"/>
          </a:p>
        </p:txBody>
      </p:sp>
    </p:spTree>
    <p:extLst>
      <p:ext uri="{BB962C8B-B14F-4D97-AF65-F5344CB8AC3E}">
        <p14:creationId xmlns:p14="http://schemas.microsoft.com/office/powerpoint/2010/main" val="87098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lvl1pPr>
          </a:lstStyle>
          <a:p>
            <a:pPr>
              <a:defRPr/>
            </a:pPr>
            <a:fld id="{C7B7C234-754C-4FD3-8186-6A90B6205BB7}" type="datetimeFigureOut">
              <a:rPr lang="es-ES_tradnl"/>
              <a:pPr>
                <a:defRPr/>
              </a:pPr>
              <a:t>16/06/2021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FB902D22-AA19-4FDA-A4AD-D373FD289B04}" type="slidenum">
              <a:rPr lang="es-ES_tradnl"/>
              <a:pPr>
                <a:defRPr/>
              </a:pPr>
              <a:t>‹Nº›</a:t>
            </a:fld>
            <a:endParaRPr lang="es-ES_tradnl"/>
          </a:p>
        </p:txBody>
      </p:sp>
    </p:spTree>
    <p:extLst>
      <p:ext uri="{BB962C8B-B14F-4D97-AF65-F5344CB8AC3E}">
        <p14:creationId xmlns:p14="http://schemas.microsoft.com/office/powerpoint/2010/main" val="128053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9C897597-4D10-4C18-845A-2CDF778A357A}" type="datetimeFigureOut">
              <a:rPr lang="es-ES_tradnl"/>
              <a:pPr>
                <a:defRPr/>
              </a:pPr>
              <a:t>16/06/2021</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3057E637-9281-4DAA-83FA-8D3DDE4D996E}" type="slidenum">
              <a:rPr lang="es-ES_tradnl"/>
              <a:pPr>
                <a:defRPr/>
              </a:pPr>
              <a:t>‹Nº›</a:t>
            </a:fld>
            <a:endParaRPr lang="es-ES_tradnl"/>
          </a:p>
        </p:txBody>
      </p:sp>
    </p:spTree>
    <p:extLst>
      <p:ext uri="{BB962C8B-B14F-4D97-AF65-F5344CB8AC3E}">
        <p14:creationId xmlns:p14="http://schemas.microsoft.com/office/powerpoint/2010/main" val="43050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D07F764D-E885-48CD-B305-2E9A4C226D7B}" type="datetimeFigureOut">
              <a:rPr lang="es-ES_tradnl"/>
              <a:pPr>
                <a:defRPr/>
              </a:pPr>
              <a:t>16/06/2021</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55334980-6E53-4FCC-968E-073CCD08525E}" type="slidenum">
              <a:rPr lang="es-ES_tradnl"/>
              <a:pPr>
                <a:defRPr/>
              </a:pPr>
              <a:t>‹Nº›</a:t>
            </a:fld>
            <a:endParaRPr lang="es-ES_tradnl"/>
          </a:p>
        </p:txBody>
      </p:sp>
    </p:spTree>
    <p:extLst>
      <p:ext uri="{BB962C8B-B14F-4D97-AF65-F5344CB8AC3E}">
        <p14:creationId xmlns:p14="http://schemas.microsoft.com/office/powerpoint/2010/main" val="133310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B4B55D48-235C-4546-9A4B-8D513C9B2863}" type="datetimeFigureOut">
              <a:rPr lang="es-ES_tradnl"/>
              <a:pPr>
                <a:defRPr/>
              </a:pPr>
              <a:t>16/06/2021</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62F10158-9228-4B3A-B2E3-74063FF23B97}" type="slidenum">
              <a:rPr lang="es-ES_tradnl"/>
              <a:pPr>
                <a:defRPr/>
              </a:pPr>
              <a:t>‹Nº›</a:t>
            </a:fld>
            <a:endParaRPr lang="es-ES_tradnl"/>
          </a:p>
        </p:txBody>
      </p:sp>
    </p:spTree>
    <p:extLst>
      <p:ext uri="{BB962C8B-B14F-4D97-AF65-F5344CB8AC3E}">
        <p14:creationId xmlns:p14="http://schemas.microsoft.com/office/powerpoint/2010/main" val="254174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5DA98B-6E77-4D59-9607-2E96E4D8723D}" type="datetimeFigureOut">
              <a:rPr lang="es-ES_tradnl"/>
              <a:pPr>
                <a:defRPr/>
              </a:pPr>
              <a:t>16/06/2021</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5EA1E464-FB48-455E-B77F-FCE854C182C8}" type="slidenum">
              <a:rPr lang="es-ES_tradnl"/>
              <a:pPr>
                <a:defRPr/>
              </a:pPr>
              <a:t>‹Nº›</a:t>
            </a:fld>
            <a:endParaRPr lang="es-ES_tradnl"/>
          </a:p>
        </p:txBody>
      </p:sp>
    </p:spTree>
    <p:extLst>
      <p:ext uri="{BB962C8B-B14F-4D97-AF65-F5344CB8AC3E}">
        <p14:creationId xmlns:p14="http://schemas.microsoft.com/office/powerpoint/2010/main" val="141625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125EF17D-0843-485F-AD45-D2A3D6F7560A}" type="datetimeFigureOut">
              <a:rPr lang="es-ES_tradnl"/>
              <a:pPr>
                <a:defRPr/>
              </a:pPr>
              <a:t>16/06/2021</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DC9B9F47-1FBE-45FB-8273-9792262CE552}" type="slidenum">
              <a:rPr lang="es-ES_tradnl"/>
              <a:pPr>
                <a:defRPr/>
              </a:pPr>
              <a:t>‹Nº›</a:t>
            </a:fld>
            <a:endParaRPr lang="es-ES_tradnl"/>
          </a:p>
        </p:txBody>
      </p:sp>
    </p:spTree>
    <p:extLst>
      <p:ext uri="{BB962C8B-B14F-4D97-AF65-F5344CB8AC3E}">
        <p14:creationId xmlns:p14="http://schemas.microsoft.com/office/powerpoint/2010/main" val="187691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3"/>
          <p:cNvSpPr>
            <a:spLocks noGrp="1"/>
          </p:cNvSpPr>
          <p:nvPr>
            <p:ph type="dt" sz="half" idx="10"/>
          </p:nvPr>
        </p:nvSpPr>
        <p:spPr/>
        <p:txBody>
          <a:bodyPr/>
          <a:lstStyle>
            <a:lvl1pPr>
              <a:defRPr/>
            </a:lvl1pPr>
          </a:lstStyle>
          <a:p>
            <a:pPr>
              <a:defRPr/>
            </a:pPr>
            <a:fld id="{D404EA07-9112-46CF-A6E3-5E021B0F02BE}" type="datetimeFigureOut">
              <a:rPr lang="es-ES_tradnl"/>
              <a:pPr>
                <a:defRPr/>
              </a:pPr>
              <a:t>16/06/2021</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5CFE6EAB-8187-49D5-82EC-5E83F7190E2B}" type="slidenum">
              <a:rPr lang="es-ES_tradnl"/>
              <a:pPr>
                <a:defRPr/>
              </a:pPr>
              <a:t>‹Nº›</a:t>
            </a:fld>
            <a:endParaRPr lang="es-ES_tradnl"/>
          </a:p>
        </p:txBody>
      </p:sp>
    </p:spTree>
    <p:extLst>
      <p:ext uri="{BB962C8B-B14F-4D97-AF65-F5344CB8AC3E}">
        <p14:creationId xmlns:p14="http://schemas.microsoft.com/office/powerpoint/2010/main" val="99351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04800"/>
            <a:ext cx="7886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C"/>
              <a:t>Clic para editar título</a:t>
            </a:r>
            <a:endParaRPr lang="en-US" altLang="es-EC"/>
          </a:p>
        </p:txBody>
      </p:sp>
      <p:sp>
        <p:nvSpPr>
          <p:cNvPr id="3" name="Text Placehold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513DFE49-2BEA-4CFD-B1E7-67906867937A}" type="datetimeFigureOut">
              <a:rPr lang="es-ES_tradnl"/>
              <a:pPr>
                <a:defRPr/>
              </a:pPr>
              <a:t>16/06/2021</a:t>
            </a:fld>
            <a:endParaRPr lang="es-ES_tradnl"/>
          </a:p>
        </p:txBody>
      </p:sp>
      <p:sp>
        <p:nvSpPr>
          <p:cNvPr id="5" name="Footer Placeholder 4"/>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_tradnl"/>
          </a:p>
        </p:txBody>
      </p:sp>
      <p:sp>
        <p:nvSpPr>
          <p:cNvPr id="6" name="Slide Number Placeholder 5"/>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54E64EA-0A01-471C-B7E3-494B32EDF4E9}"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259A31-D982-4443-8CFD-CB2559CF87D0}"/>
              </a:ext>
            </a:extLst>
          </p:cNvPr>
          <p:cNvSpPr/>
          <p:nvPr/>
        </p:nvSpPr>
        <p:spPr>
          <a:xfrm>
            <a:off x="762000" y="609600"/>
            <a:ext cx="7537938" cy="7502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latin typeface="Times New Roman" panose="02020603050405020304" pitchFamily="18" charset="0"/>
                <a:ea typeface="Times New Roman" panose="02020603050405020304" pitchFamily="18" charset="0"/>
              </a:rPr>
              <a:t> </a:t>
            </a:r>
            <a:r>
              <a:rPr lang="es-ES" sz="4800" b="1" dirty="0">
                <a:solidFill>
                  <a:srgbClr val="C00000"/>
                </a:solidFill>
                <a:latin typeface="Impact" panose="020B0806030902050204" pitchFamily="34" charset="0"/>
                <a:ea typeface="Times New Roman" panose="02020603050405020304" pitchFamily="18" charset="0"/>
              </a:rPr>
              <a:t>VEHICULOS</a:t>
            </a:r>
            <a:endParaRPr lang="es-EC" sz="2800" dirty="0">
              <a:solidFill>
                <a:srgbClr val="C00000"/>
              </a:solidFill>
              <a:latin typeface="Impact" panose="020B0806030902050204" pitchFamily="34" charset="0"/>
            </a:endParaRPr>
          </a:p>
        </p:txBody>
      </p:sp>
      <p:graphicFrame>
        <p:nvGraphicFramePr>
          <p:cNvPr id="3" name="Tabla 2">
            <a:extLst>
              <a:ext uri="{FF2B5EF4-FFF2-40B4-BE49-F238E27FC236}">
                <a16:creationId xmlns:a16="http://schemas.microsoft.com/office/drawing/2014/main" id="{7E5418A5-6584-481D-A5E7-351245BD20EB}"/>
              </a:ext>
            </a:extLst>
          </p:cNvPr>
          <p:cNvGraphicFramePr>
            <a:graphicFrameLocks noGrp="1"/>
          </p:cNvGraphicFramePr>
          <p:nvPr>
            <p:extLst>
              <p:ext uri="{D42A27DB-BD31-4B8C-83A1-F6EECF244321}">
                <p14:modId xmlns:p14="http://schemas.microsoft.com/office/powerpoint/2010/main" val="1764962149"/>
              </p:ext>
            </p:extLst>
          </p:nvPr>
        </p:nvGraphicFramePr>
        <p:xfrm>
          <a:off x="762001" y="1547446"/>
          <a:ext cx="7537939" cy="3557960"/>
        </p:xfrm>
        <a:graphic>
          <a:graphicData uri="http://schemas.openxmlformats.org/drawingml/2006/table">
            <a:tbl>
              <a:tblPr firstRow="1" firstCol="1" bandRow="1">
                <a:tableStyleId>{21E4AEA4-8DFA-4A89-87EB-49C32662AFE0}</a:tableStyleId>
              </a:tblPr>
              <a:tblGrid>
                <a:gridCol w="846833">
                  <a:extLst>
                    <a:ext uri="{9D8B030D-6E8A-4147-A177-3AD203B41FA5}">
                      <a16:colId xmlns:a16="http://schemas.microsoft.com/office/drawing/2014/main" val="3559614326"/>
                    </a:ext>
                  </a:extLst>
                </a:gridCol>
                <a:gridCol w="903864">
                  <a:extLst>
                    <a:ext uri="{9D8B030D-6E8A-4147-A177-3AD203B41FA5}">
                      <a16:colId xmlns:a16="http://schemas.microsoft.com/office/drawing/2014/main" val="4170355320"/>
                    </a:ext>
                  </a:extLst>
                </a:gridCol>
                <a:gridCol w="600144">
                  <a:extLst>
                    <a:ext uri="{9D8B030D-6E8A-4147-A177-3AD203B41FA5}">
                      <a16:colId xmlns:a16="http://schemas.microsoft.com/office/drawing/2014/main" val="2519591132"/>
                    </a:ext>
                  </a:extLst>
                </a:gridCol>
                <a:gridCol w="755982">
                  <a:extLst>
                    <a:ext uri="{9D8B030D-6E8A-4147-A177-3AD203B41FA5}">
                      <a16:colId xmlns:a16="http://schemas.microsoft.com/office/drawing/2014/main" val="2142728978"/>
                    </a:ext>
                  </a:extLst>
                </a:gridCol>
                <a:gridCol w="1192993">
                  <a:extLst>
                    <a:ext uri="{9D8B030D-6E8A-4147-A177-3AD203B41FA5}">
                      <a16:colId xmlns:a16="http://schemas.microsoft.com/office/drawing/2014/main" val="1068204952"/>
                    </a:ext>
                  </a:extLst>
                </a:gridCol>
                <a:gridCol w="1192993">
                  <a:extLst>
                    <a:ext uri="{9D8B030D-6E8A-4147-A177-3AD203B41FA5}">
                      <a16:colId xmlns:a16="http://schemas.microsoft.com/office/drawing/2014/main" val="22944202"/>
                    </a:ext>
                  </a:extLst>
                </a:gridCol>
                <a:gridCol w="939009">
                  <a:extLst>
                    <a:ext uri="{9D8B030D-6E8A-4147-A177-3AD203B41FA5}">
                      <a16:colId xmlns:a16="http://schemas.microsoft.com/office/drawing/2014/main" val="2677535586"/>
                    </a:ext>
                  </a:extLst>
                </a:gridCol>
                <a:gridCol w="1106121">
                  <a:extLst>
                    <a:ext uri="{9D8B030D-6E8A-4147-A177-3AD203B41FA5}">
                      <a16:colId xmlns:a16="http://schemas.microsoft.com/office/drawing/2014/main" val="2579084022"/>
                    </a:ext>
                  </a:extLst>
                </a:gridCol>
              </a:tblGrid>
              <a:tr h="340271">
                <a:tc rowSpan="2">
                  <a:txBody>
                    <a:bodyPr/>
                    <a:lstStyle/>
                    <a:p>
                      <a:pPr algn="ctr"/>
                      <a:r>
                        <a:rPr lang="es-EC" sz="900" dirty="0">
                          <a:effectLst/>
                        </a:rPr>
                        <a:t>MARCA</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r>
                        <a:rPr lang="es-EC" sz="900" dirty="0">
                          <a:effectLst/>
                        </a:rPr>
                        <a:t>TIPO</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r>
                        <a:rPr lang="es-EC" sz="900" dirty="0">
                          <a:effectLst/>
                        </a:rPr>
                        <a:t>COLOR</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r>
                        <a:rPr lang="es-EC" sz="900" dirty="0">
                          <a:effectLst/>
                        </a:rPr>
                        <a:t>MODELO AÑO</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s-EC" sz="900">
                          <a:effectLst/>
                        </a:rPr>
                        <a:t>NÚMERO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algn="ctr"/>
                      <a:r>
                        <a:rPr lang="es-EC" sz="900">
                          <a:effectLst/>
                        </a:rPr>
                        <a:t>CÓDIGO INVENTARIO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r>
                        <a:rPr lang="es-EC" sz="900">
                          <a:effectLst/>
                        </a:rPr>
                        <a:t>OBSERVACIONES</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58863349"/>
                  </a:ext>
                </a:extLst>
              </a:tr>
              <a:tr h="22330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r>
                        <a:rPr lang="es-EC" sz="900">
                          <a:effectLst/>
                        </a:rPr>
                        <a:t>PLACA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900">
                          <a:effectLst/>
                        </a:rPr>
                        <a:t>MOTOR</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209973067"/>
                  </a:ext>
                </a:extLst>
              </a:tr>
              <a:tr h="272217">
                <a:tc>
                  <a:txBody>
                    <a:bodyPr/>
                    <a:lstStyle/>
                    <a:p>
                      <a:pPr algn="ctr"/>
                      <a:r>
                        <a:rPr lang="es-EC" sz="800">
                          <a:effectLst/>
                        </a:rPr>
                        <a:t>CHEVROLET FVR</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MOTOBOMBA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2008</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AEF-0050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6SD1416804</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141.01.05.002.002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537749668"/>
                  </a:ext>
                </a:extLst>
              </a:tr>
              <a:tr h="272217">
                <a:tc>
                  <a:txBody>
                    <a:bodyPr/>
                    <a:lstStyle/>
                    <a:p>
                      <a:pPr algn="ctr"/>
                      <a:r>
                        <a:rPr lang="es-EC" sz="800">
                          <a:effectLst/>
                        </a:rPr>
                        <a:t>MAZDA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CAMIONETA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2008</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AEF-0051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G6360431</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141.01.05.001.002</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82632813"/>
                  </a:ext>
                </a:extLst>
              </a:tr>
              <a:tr h="272217">
                <a:tc>
                  <a:txBody>
                    <a:bodyPr/>
                    <a:lstStyle/>
                    <a:p>
                      <a:pPr algn="ctr"/>
                      <a:r>
                        <a:rPr lang="es-EC" sz="800">
                          <a:effectLst/>
                        </a:rPr>
                        <a:t>FORD RANGER</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ESPECIAL</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2006</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AEF-0052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G6339024</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141.01.05.003.001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995890816"/>
                  </a:ext>
                </a:extLst>
              </a:tr>
              <a:tr h="272217">
                <a:tc>
                  <a:txBody>
                    <a:bodyPr/>
                    <a:lstStyle/>
                    <a:p>
                      <a:pPr algn="ctr"/>
                      <a:r>
                        <a:rPr lang="es-EC" sz="800">
                          <a:effectLst/>
                        </a:rPr>
                        <a:t>FORD 150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CAMIONETA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2010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AEF-0054</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AFD00604</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141.01.05.001.003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127979513"/>
                  </a:ext>
                </a:extLst>
              </a:tr>
              <a:tr h="272217">
                <a:tc>
                  <a:txBody>
                    <a:bodyPr/>
                    <a:lstStyle/>
                    <a:p>
                      <a:pPr algn="ctr"/>
                      <a:r>
                        <a:rPr lang="es-EC" sz="800">
                          <a:effectLst/>
                        </a:rPr>
                        <a:t>TOYOTA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CAMIONETA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1998</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AEF-0056</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4Y0480162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141.01.05.001.001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49324057"/>
                  </a:ext>
                </a:extLst>
              </a:tr>
              <a:tr h="272217">
                <a:tc>
                  <a:txBody>
                    <a:bodyPr/>
                    <a:lstStyle/>
                    <a:p>
                      <a:pPr algn="ctr"/>
                      <a:r>
                        <a:rPr lang="es-EC" sz="800">
                          <a:effectLst/>
                        </a:rPr>
                        <a:t>CHEVROLET NPR</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MOTOBOMBA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BLANCO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2004</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AEF-0053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64873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141.01.05.002.001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353407556"/>
                  </a:ext>
                </a:extLst>
              </a:tr>
              <a:tr h="272217">
                <a:tc>
                  <a:txBody>
                    <a:bodyPr/>
                    <a:lstStyle/>
                    <a:p>
                      <a:pPr algn="ctr"/>
                      <a:r>
                        <a:rPr lang="es-EC" sz="800">
                          <a:effectLst/>
                        </a:rPr>
                        <a:t>FOR 350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MOTOBOMBA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1981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TRAMITE</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a:effectLst/>
                        <a:latin typeface="Times New Roman" panose="02020603050405020304" pitchFamily="18" charset="0"/>
                      </a:endParaRPr>
                    </a:p>
                  </a:txBody>
                  <a:tcPr marL="68580" marR="68580" marT="0" marB="0" anchor="ctr"/>
                </a:tc>
                <a:tc>
                  <a:txBody>
                    <a:bodyPr/>
                    <a:lstStyle/>
                    <a:p>
                      <a:pPr algn="ctr"/>
                      <a:r>
                        <a:rPr lang="es-EC" sz="800">
                          <a:effectLst/>
                        </a:rPr>
                        <a:t>141.01.05.002.004</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DONACION C.B.V.C</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0228441"/>
                  </a:ext>
                </a:extLst>
              </a:tr>
              <a:tr h="272217">
                <a:tc>
                  <a:txBody>
                    <a:bodyPr/>
                    <a:lstStyle/>
                    <a:p>
                      <a:pPr algn="ctr"/>
                      <a:r>
                        <a:rPr lang="es-EC" sz="800">
                          <a:effectLst/>
                        </a:rPr>
                        <a:t>FORD 600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MOTOBOMBA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1982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AMA1109</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1FDNF60H8CVA41704</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141.01.05.002.003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dirty="0">
                          <a:effectLst/>
                        </a:rPr>
                        <a:t>DONACION C.B.V.C</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33218068"/>
                  </a:ext>
                </a:extLst>
              </a:tr>
              <a:tr h="272217">
                <a:tc>
                  <a:txBody>
                    <a:bodyPr/>
                    <a:lstStyle/>
                    <a:p>
                      <a:pPr algn="ctr"/>
                      <a:r>
                        <a:rPr lang="es-EC" sz="800">
                          <a:effectLst/>
                        </a:rPr>
                        <a:t>HINO DUTRO 816</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PRIMERA RESPUESTA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BLANCO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2017</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AEI-1511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N04CVB32309</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141.01.05.003.002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71149035"/>
                  </a:ext>
                </a:extLst>
              </a:tr>
              <a:tr h="272217">
                <a:tc>
                  <a:txBody>
                    <a:bodyPr/>
                    <a:lstStyle/>
                    <a:p>
                      <a:pPr algn="ctr"/>
                      <a:r>
                        <a:rPr lang="es-EC" sz="800">
                          <a:effectLst/>
                        </a:rPr>
                        <a:t>FORD 350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CAMIONETA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2019</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AEI1514</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1FDRF3H68KEC20116</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141.01.05.003.003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348486937"/>
                  </a:ext>
                </a:extLst>
              </a:tr>
              <a:tr h="272217">
                <a:tc>
                  <a:txBody>
                    <a:bodyPr/>
                    <a:lstStyle/>
                    <a:p>
                      <a:pPr algn="ctr"/>
                      <a:r>
                        <a:rPr lang="es-EC" sz="800">
                          <a:effectLst/>
                        </a:rPr>
                        <a:t>HONDA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MOTOCICLETA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ROJO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2008</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EA303A</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MD28E98202117</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C" sz="800">
                          <a:effectLst/>
                        </a:rPr>
                        <a:t>141.01.05.004.001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195382789"/>
                  </a:ext>
                </a:extLst>
              </a:tr>
            </a:tbl>
          </a:graphicData>
        </a:graphic>
      </p:graphicFrame>
    </p:spTree>
    <p:extLst>
      <p:ext uri="{BB962C8B-B14F-4D97-AF65-F5344CB8AC3E}">
        <p14:creationId xmlns:p14="http://schemas.microsoft.com/office/powerpoint/2010/main" val="163205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0D43DA-6FAF-42D5-B53B-3AC4BD0BE716}"/>
              </a:ext>
            </a:extLst>
          </p:cNvPr>
          <p:cNvSpPr txBox="1"/>
          <p:nvPr/>
        </p:nvSpPr>
        <p:spPr>
          <a:xfrm>
            <a:off x="750276" y="1041496"/>
            <a:ext cx="7549661" cy="3847207"/>
          </a:xfrm>
          <a:prstGeom prst="rect">
            <a:avLst/>
          </a:prstGeom>
          <a:noFill/>
        </p:spPr>
        <p:txBody>
          <a:bodyPr wrap="square">
            <a:spAutoFit/>
          </a:bodyPr>
          <a:lstStyle/>
          <a:p>
            <a:pPr algn="ctr">
              <a:spcAft>
                <a:spcPts val="0"/>
              </a:spcAft>
            </a:pPr>
            <a:r>
              <a:rPr lang="es-ES" sz="3200" b="1" dirty="0">
                <a:solidFill>
                  <a:srgbClr val="C00000"/>
                </a:solidFill>
                <a:latin typeface="Impact" panose="020B0806030902050204" pitchFamily="34" charset="0"/>
                <a:ea typeface="Times New Roman" panose="02020603050405020304" pitchFamily="18" charset="0"/>
              </a:rPr>
              <a:t>INMUEBLES</a:t>
            </a:r>
            <a:endParaRPr lang="es-EC" sz="3200" dirty="0">
              <a:solidFill>
                <a:srgbClr val="C00000"/>
              </a:solidFill>
              <a:latin typeface="Impact" panose="020B0806030902050204" pitchFamily="34" charset="0"/>
              <a:ea typeface="Times New Roman" panose="02020603050405020304" pitchFamily="18" charset="0"/>
            </a:endParaRPr>
          </a:p>
          <a:p>
            <a:pPr algn="just">
              <a:spcAft>
                <a:spcPts val="0"/>
              </a:spcAft>
            </a:pPr>
            <a:r>
              <a:rPr lang="es-ES" sz="1800" dirty="0">
                <a:latin typeface="Times New Roman" panose="02020603050405020304" pitchFamily="18" charset="0"/>
                <a:ea typeface="Times New Roman" panose="02020603050405020304" pitchFamily="18" charset="0"/>
              </a:rPr>
              <a:t> </a:t>
            </a:r>
            <a:endParaRPr lang="es-EC" sz="1800" dirty="0">
              <a:latin typeface="Times New Roman" panose="02020603050405020304" pitchFamily="18" charset="0"/>
              <a:ea typeface="Times New Roman" panose="02020603050405020304" pitchFamily="18" charset="0"/>
            </a:endParaRPr>
          </a:p>
          <a:p>
            <a:pPr algn="just">
              <a:spcAft>
                <a:spcPts val="0"/>
              </a:spcAft>
            </a:pPr>
            <a:r>
              <a:rPr lang="es-ES" sz="1800" dirty="0">
                <a:solidFill>
                  <a:schemeClr val="tx1">
                    <a:lumMod val="95000"/>
                    <a:lumOff val="5000"/>
                  </a:schemeClr>
                </a:solidFill>
                <a:latin typeface="Times New Roman" panose="02020603050405020304" pitchFamily="18" charset="0"/>
                <a:ea typeface="Times New Roman" panose="02020603050405020304" pitchFamily="18" charset="0"/>
              </a:rPr>
              <a:t>El edificio de la entidad es de dos plantas: en la planta alta son las oficinas administrativas de nuestra institución, y en la planta baja el parque automotor, el patio de recreación bomberil y patio de prácticas del personal operativo, donde también se encuentran las bodegas de nuestra entidad.</a:t>
            </a:r>
            <a:r>
              <a:rPr lang="es-ES" sz="1800" dirty="0">
                <a:solidFill>
                  <a:srgbClr val="C00000"/>
                </a:solidFill>
                <a:latin typeface="Times New Roman" panose="02020603050405020304" pitchFamily="18" charset="0"/>
                <a:ea typeface="Times New Roman" panose="02020603050405020304" pitchFamily="18" charset="0"/>
              </a:rPr>
              <a:t> </a:t>
            </a:r>
            <a:endParaRPr lang="es-EC" sz="1800"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s-ES" sz="1800" dirty="0">
                <a:solidFill>
                  <a:srgbClr val="C00000"/>
                </a:solidFill>
                <a:latin typeface="Times New Roman" panose="02020603050405020304" pitchFamily="18" charset="0"/>
                <a:ea typeface="Times New Roman" panose="02020603050405020304" pitchFamily="18" charset="0"/>
              </a:rPr>
              <a:t> </a:t>
            </a:r>
            <a:endParaRPr lang="es-EC" sz="1800"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es-ES" sz="3200" b="1" dirty="0">
                <a:solidFill>
                  <a:srgbClr val="C00000"/>
                </a:solidFill>
                <a:latin typeface="Impact" panose="020B0806030902050204" pitchFamily="34" charset="0"/>
                <a:ea typeface="Times New Roman" panose="02020603050405020304" pitchFamily="18" charset="0"/>
              </a:rPr>
              <a:t>PERSONAL</a:t>
            </a:r>
            <a:endParaRPr lang="es-EC" sz="3200" dirty="0">
              <a:solidFill>
                <a:srgbClr val="C00000"/>
              </a:solidFill>
              <a:latin typeface="Impact" panose="020B0806030902050204" pitchFamily="34" charset="0"/>
              <a:ea typeface="Times New Roman" panose="02020603050405020304" pitchFamily="18" charset="0"/>
            </a:endParaRPr>
          </a:p>
          <a:p>
            <a:pPr algn="just">
              <a:spcAft>
                <a:spcPts val="0"/>
              </a:spcAft>
            </a:pPr>
            <a:r>
              <a:rPr lang="es-ES" sz="1800" b="1" dirty="0">
                <a:solidFill>
                  <a:srgbClr val="C00000"/>
                </a:solidFill>
                <a:latin typeface="Impact" panose="020B0806030902050204" pitchFamily="34" charset="0"/>
                <a:ea typeface="Times New Roman" panose="02020603050405020304" pitchFamily="18" charset="0"/>
              </a:rPr>
              <a:t> </a:t>
            </a:r>
            <a:endParaRPr lang="es-EC" sz="1800" dirty="0">
              <a:solidFill>
                <a:srgbClr val="C00000"/>
              </a:solidFill>
              <a:latin typeface="Impact" panose="020B0806030902050204" pitchFamily="34" charset="0"/>
              <a:ea typeface="Times New Roman" panose="02020603050405020304" pitchFamily="18" charset="0"/>
            </a:endParaRPr>
          </a:p>
          <a:p>
            <a:pPr algn="just">
              <a:spcAft>
                <a:spcPts val="0"/>
              </a:spcAft>
            </a:pPr>
            <a:r>
              <a:rPr lang="es-ES" sz="1800" dirty="0">
                <a:solidFill>
                  <a:schemeClr val="tx1">
                    <a:lumMod val="95000"/>
                    <a:lumOff val="5000"/>
                  </a:schemeClr>
                </a:solidFill>
                <a:latin typeface="Times New Roman" panose="02020603050405020304" pitchFamily="18" charset="0"/>
                <a:ea typeface="Times New Roman" panose="02020603050405020304" pitchFamily="18" charset="0"/>
              </a:rPr>
              <a:t>El personal que en nómina del Cuerpo de Bomberos Voluntarios del Sígsig se encuentra caucionado ante la Contraloría General del Estado, además el personal operativo Bomberil cuenta con el debido </a:t>
            </a:r>
            <a:r>
              <a:rPr lang="es-ES" sz="1800" b="1" dirty="0">
                <a:solidFill>
                  <a:schemeClr val="tx1">
                    <a:lumMod val="95000"/>
                    <a:lumOff val="5000"/>
                  </a:schemeClr>
                </a:solidFill>
                <a:latin typeface="Times New Roman" panose="02020603050405020304" pitchFamily="18" charset="0"/>
                <a:ea typeface="Times New Roman" panose="02020603050405020304" pitchFamily="18" charset="0"/>
              </a:rPr>
              <a:t>SEGURO DE VIDA.</a:t>
            </a:r>
            <a:r>
              <a:rPr lang="es-ES" sz="1800" dirty="0">
                <a:solidFill>
                  <a:schemeClr val="tx1">
                    <a:lumMod val="95000"/>
                    <a:lumOff val="5000"/>
                  </a:schemeClr>
                </a:solidFill>
                <a:latin typeface="Times New Roman" panose="02020603050405020304" pitchFamily="18" charset="0"/>
                <a:ea typeface="Times New Roman" panose="02020603050405020304" pitchFamily="18" charset="0"/>
              </a:rPr>
              <a:t> </a:t>
            </a:r>
            <a:endParaRPr lang="es-EC"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102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2D09586-90E8-4280-8802-F8448CDEC8E4}"/>
              </a:ext>
            </a:extLst>
          </p:cNvPr>
          <p:cNvSpPr/>
          <p:nvPr/>
        </p:nvSpPr>
        <p:spPr>
          <a:xfrm>
            <a:off x="609600" y="1922585"/>
            <a:ext cx="7924800" cy="1569660"/>
          </a:xfrm>
          <a:prstGeom prst="rect">
            <a:avLst/>
          </a:prstGeom>
          <a:ln>
            <a:solidFill>
              <a:srgbClr val="FF0000"/>
            </a:solidFill>
          </a:ln>
        </p:spPr>
        <p:txBody>
          <a:bodyPr wrap="square">
            <a:spAutoFit/>
          </a:bodyPr>
          <a:lstStyle/>
          <a:p>
            <a:pPr algn="ctr"/>
            <a:r>
              <a:rPr lang="es-ES" sz="4800" b="1" spc="50" dirty="0">
                <a:ln w="0"/>
                <a:solidFill>
                  <a:srgbClr val="CC0000"/>
                </a:solidFill>
                <a:effectLst>
                  <a:innerShdw blurRad="63500" dist="50800" dir="13500000">
                    <a:srgbClr val="000000">
                      <a:alpha val="50000"/>
                    </a:srgbClr>
                  </a:innerShdw>
                </a:effectLst>
                <a:latin typeface="Impact" panose="020B0806030902050204" pitchFamily="34" charset="0"/>
              </a:rPr>
              <a:t>INFORME DEL </a:t>
            </a:r>
          </a:p>
          <a:p>
            <a:pPr algn="ctr"/>
            <a:r>
              <a:rPr lang="es-ES" sz="4800" b="1" spc="50" dirty="0">
                <a:ln w="0"/>
                <a:solidFill>
                  <a:srgbClr val="CC0000"/>
                </a:solidFill>
                <a:effectLst>
                  <a:innerShdw blurRad="63500" dist="50800" dir="13500000">
                    <a:srgbClr val="000000">
                      <a:alpha val="50000"/>
                    </a:srgbClr>
                  </a:innerShdw>
                </a:effectLst>
                <a:latin typeface="Impact" panose="020B0806030902050204" pitchFamily="34" charset="0"/>
              </a:rPr>
              <a:t>PERSONAL OPERATIVO</a:t>
            </a:r>
          </a:p>
        </p:txBody>
      </p:sp>
    </p:spTree>
    <p:extLst>
      <p:ext uri="{BB962C8B-B14F-4D97-AF65-F5344CB8AC3E}">
        <p14:creationId xmlns:p14="http://schemas.microsoft.com/office/powerpoint/2010/main" val="151143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F9DD454-15B9-430D-9436-D5CADCF10979}"/>
              </a:ext>
            </a:extLst>
          </p:cNvPr>
          <p:cNvPicPr>
            <a:picLocks noChangeAspect="1"/>
          </p:cNvPicPr>
          <p:nvPr/>
        </p:nvPicPr>
        <p:blipFill rotWithShape="1">
          <a:blip r:embed="rId2"/>
          <a:srcRect t="11945" b="11658"/>
          <a:stretch/>
        </p:blipFill>
        <p:spPr>
          <a:xfrm>
            <a:off x="633046" y="908845"/>
            <a:ext cx="8005109" cy="3815555"/>
          </a:xfrm>
          <a:prstGeom prst="rect">
            <a:avLst/>
          </a:prstGeom>
        </p:spPr>
      </p:pic>
    </p:spTree>
    <p:extLst>
      <p:ext uri="{BB962C8B-B14F-4D97-AF65-F5344CB8AC3E}">
        <p14:creationId xmlns:p14="http://schemas.microsoft.com/office/powerpoint/2010/main" val="126635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BE9D16D-3D10-4391-9CCA-6F9691CE0BAB}"/>
              </a:ext>
            </a:extLst>
          </p:cNvPr>
          <p:cNvSpPr txBox="1"/>
          <p:nvPr/>
        </p:nvSpPr>
        <p:spPr>
          <a:xfrm>
            <a:off x="703384" y="755358"/>
            <a:ext cx="8030307" cy="461665"/>
          </a:xfrm>
          <a:prstGeom prst="rect">
            <a:avLst/>
          </a:prstGeom>
          <a:noFill/>
        </p:spPr>
        <p:txBody>
          <a:bodyPr wrap="square">
            <a:spAutoFit/>
          </a:bodyPr>
          <a:lstStyle/>
          <a:p>
            <a:pPr algn="ctr">
              <a:spcBef>
                <a:spcPts val="1200"/>
              </a:spcBef>
              <a:spcAft>
                <a:spcPts val="1200"/>
              </a:spcAft>
            </a:pPr>
            <a:r>
              <a:rPr lang="es-ES" sz="2400" b="1" dirty="0">
                <a:solidFill>
                  <a:srgbClr val="C00000"/>
                </a:solidFill>
                <a:latin typeface="Impact" panose="020B0806030902050204" pitchFamily="34" charset="0"/>
                <a:ea typeface="Times New Roman" panose="02020603050405020304" pitchFamily="18" charset="0"/>
              </a:rPr>
              <a:t>INSPECCIONES Y CAMPAÑAS DIRIGIDAS A LA COMUNIDAD.</a:t>
            </a:r>
          </a:p>
        </p:txBody>
      </p:sp>
      <p:sp>
        <p:nvSpPr>
          <p:cNvPr id="5" name="CuadroTexto 4">
            <a:extLst>
              <a:ext uri="{FF2B5EF4-FFF2-40B4-BE49-F238E27FC236}">
                <a16:creationId xmlns:a16="http://schemas.microsoft.com/office/drawing/2014/main" id="{7F4E8477-1420-48AD-BC9D-519A3816549F}"/>
              </a:ext>
            </a:extLst>
          </p:cNvPr>
          <p:cNvSpPr txBox="1"/>
          <p:nvPr/>
        </p:nvSpPr>
        <p:spPr>
          <a:xfrm>
            <a:off x="937847" y="1487203"/>
            <a:ext cx="7127630" cy="3236207"/>
          </a:xfrm>
          <a:prstGeom prst="rect">
            <a:avLst/>
          </a:prstGeom>
          <a:noFill/>
        </p:spPr>
        <p:txBody>
          <a:bodyPr wrap="square">
            <a:spAutoFit/>
          </a:bodyPr>
          <a:lstStyle/>
          <a:p>
            <a:pPr algn="just">
              <a:lnSpc>
                <a:spcPct val="107000"/>
              </a:lnSpc>
              <a:spcAft>
                <a:spcPts val="800"/>
              </a:spcAft>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En el año 2020 se ha realizado algunas campañas de prevención de incendios y de seguridad, en especial cuando se ha realizado las inspecciones de locales e instituciones, pues se ha recomendado la utilización del extintor en caso de emergencia, así mismo la colocación de la alarma contra incendios, y la obligatoriedad de contar con el rótulo del  9-1-1, para toda llamada de emergencia.</a:t>
            </a:r>
          </a:p>
        </p:txBody>
      </p:sp>
    </p:spTree>
    <p:extLst>
      <p:ext uri="{BB962C8B-B14F-4D97-AF65-F5344CB8AC3E}">
        <p14:creationId xmlns:p14="http://schemas.microsoft.com/office/powerpoint/2010/main" val="161506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74FC4F4-D9C8-42EF-8346-B75BCF188E74}"/>
              </a:ext>
            </a:extLst>
          </p:cNvPr>
          <p:cNvGraphicFramePr>
            <a:graphicFrameLocks noGrp="1"/>
          </p:cNvGraphicFramePr>
          <p:nvPr>
            <p:extLst>
              <p:ext uri="{D42A27DB-BD31-4B8C-83A1-F6EECF244321}">
                <p14:modId xmlns:p14="http://schemas.microsoft.com/office/powerpoint/2010/main" val="1966318360"/>
              </p:ext>
            </p:extLst>
          </p:nvPr>
        </p:nvGraphicFramePr>
        <p:xfrm>
          <a:off x="1277816" y="1535722"/>
          <a:ext cx="6518031" cy="3036278"/>
        </p:xfrm>
        <a:graphic>
          <a:graphicData uri="http://schemas.openxmlformats.org/drawingml/2006/table">
            <a:tbl>
              <a:tblPr firstRow="1" firstCol="1" bandRow="1">
                <a:tableStyleId>{5DA37D80-6434-44D0-A028-1B22A696006F}</a:tableStyleId>
              </a:tblPr>
              <a:tblGrid>
                <a:gridCol w="5187380">
                  <a:extLst>
                    <a:ext uri="{9D8B030D-6E8A-4147-A177-3AD203B41FA5}">
                      <a16:colId xmlns:a16="http://schemas.microsoft.com/office/drawing/2014/main" val="2360283174"/>
                    </a:ext>
                  </a:extLst>
                </a:gridCol>
                <a:gridCol w="1330651">
                  <a:extLst>
                    <a:ext uri="{9D8B030D-6E8A-4147-A177-3AD203B41FA5}">
                      <a16:colId xmlns:a16="http://schemas.microsoft.com/office/drawing/2014/main" val="837954172"/>
                    </a:ext>
                  </a:extLst>
                </a:gridCol>
              </a:tblGrid>
              <a:tr h="433754">
                <a:tc gridSpan="2">
                  <a:txBody>
                    <a:bodyPr/>
                    <a:lstStyle/>
                    <a:p>
                      <a:pPr algn="ctr">
                        <a:spcBef>
                          <a:spcPts val="1200"/>
                        </a:spcBef>
                        <a:spcAft>
                          <a:spcPts val="1200"/>
                        </a:spcAft>
                      </a:pPr>
                      <a:r>
                        <a:rPr lang="es-ES" sz="1600" dirty="0">
                          <a:solidFill>
                            <a:srgbClr val="C00000"/>
                          </a:solidFill>
                          <a:effectLst/>
                        </a:rPr>
                        <a:t>ESTADISTICA DEL DEPARTAMENTO DE PREVENCION 2020</a:t>
                      </a:r>
                      <a:endParaRPr lang="es-EC"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2899977780"/>
                  </a:ext>
                </a:extLst>
              </a:tr>
              <a:tr h="433754">
                <a:tc>
                  <a:txBody>
                    <a:bodyPr/>
                    <a:lstStyle/>
                    <a:p>
                      <a:pPr algn="l"/>
                      <a:r>
                        <a:rPr lang="es-ES"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r>
                        <a:rPr lang="es-ES"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4531652"/>
                  </a:ext>
                </a:extLst>
              </a:tr>
              <a:tr h="433754">
                <a:tc>
                  <a:txBody>
                    <a:bodyPr/>
                    <a:lstStyle/>
                    <a:p>
                      <a:pPr algn="l"/>
                      <a:r>
                        <a:rPr lang="es-ES" sz="1600" dirty="0">
                          <a:effectLst/>
                        </a:rPr>
                        <a:t>PERMISOS DE FUNCIONAMIENTO DE LOCALES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r>
                        <a:rPr lang="es-ES" sz="1600" dirty="0">
                          <a:effectLst/>
                        </a:rPr>
                        <a:t>540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9613"/>
                  </a:ext>
                </a:extLst>
              </a:tr>
              <a:tr h="433754">
                <a:tc>
                  <a:txBody>
                    <a:bodyPr/>
                    <a:lstStyle/>
                    <a:p>
                      <a:pPr algn="l"/>
                      <a:r>
                        <a:rPr lang="es-ES" sz="1600" dirty="0">
                          <a:effectLst/>
                        </a:rPr>
                        <a:t>PERMISO DE VEHICULOS DE GLP</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r>
                        <a:rPr lang="es-ES" sz="1600" dirty="0">
                          <a:effectLst/>
                        </a:rPr>
                        <a:t>19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71616533"/>
                  </a:ext>
                </a:extLst>
              </a:tr>
              <a:tr h="433754">
                <a:tc>
                  <a:txBody>
                    <a:bodyPr/>
                    <a:lstStyle/>
                    <a:p>
                      <a:pPr algn="l"/>
                      <a:r>
                        <a:rPr lang="es-ES" sz="1600" dirty="0">
                          <a:effectLst/>
                        </a:rPr>
                        <a:t>PERMISOS OCASIONALES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r>
                        <a:rPr lang="es-ES" sz="1600" dirty="0">
                          <a:effectLst/>
                        </a:rPr>
                        <a:t>69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25182907"/>
                  </a:ext>
                </a:extLst>
              </a:tr>
              <a:tr h="433754">
                <a:tc>
                  <a:txBody>
                    <a:bodyPr/>
                    <a:lstStyle/>
                    <a:p>
                      <a:pPr algn="l"/>
                      <a:r>
                        <a:rPr lang="es-ES" sz="1600" dirty="0">
                          <a:effectLst/>
                        </a:rPr>
                        <a:t>PLANOS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r>
                        <a:rPr lang="es-ES" sz="1600" dirty="0">
                          <a:effectLst/>
                        </a:rPr>
                        <a:t>                   1</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1113967"/>
                  </a:ext>
                </a:extLst>
              </a:tr>
              <a:tr h="433754">
                <a:tc>
                  <a:txBody>
                    <a:bodyPr/>
                    <a:lstStyle/>
                    <a:p>
                      <a:pPr algn="l"/>
                      <a:r>
                        <a:rPr lang="es-ES" sz="1600" dirty="0">
                          <a:effectLst/>
                        </a:rPr>
                        <a:t>TOTAL</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r>
                        <a:rPr lang="es-ES" sz="1600" dirty="0">
                          <a:effectLst/>
                        </a:rPr>
                        <a:t>629</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66364195"/>
                  </a:ext>
                </a:extLst>
              </a:tr>
            </a:tbl>
          </a:graphicData>
        </a:graphic>
      </p:graphicFrame>
    </p:spTree>
    <p:extLst>
      <p:ext uri="{BB962C8B-B14F-4D97-AF65-F5344CB8AC3E}">
        <p14:creationId xmlns:p14="http://schemas.microsoft.com/office/powerpoint/2010/main" val="307787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824D90-4CB8-47F9-B611-4B5CC046D7E8}"/>
              </a:ext>
            </a:extLst>
          </p:cNvPr>
          <p:cNvSpPr txBox="1"/>
          <p:nvPr/>
        </p:nvSpPr>
        <p:spPr>
          <a:xfrm>
            <a:off x="855785" y="1279048"/>
            <a:ext cx="7127630" cy="3416320"/>
          </a:xfrm>
          <a:prstGeom prst="rect">
            <a:avLst/>
          </a:prstGeom>
          <a:noFill/>
        </p:spPr>
        <p:txBody>
          <a:bodyPr wrap="square">
            <a:spAutoFit/>
          </a:bodyPr>
          <a:lstStyle/>
          <a:p>
            <a:pPr algn="just">
              <a:spcAft>
                <a:spcPts val="0"/>
              </a:spcAft>
            </a:pPr>
            <a:r>
              <a:rPr lang="es-ES" sz="2400" dirty="0">
                <a:latin typeface="Times New Roman" panose="02020603050405020304" pitchFamily="18" charset="0"/>
                <a:ea typeface="Times New Roman" panose="02020603050405020304" pitchFamily="18" charset="0"/>
              </a:rPr>
              <a:t>Como jefe de esta Institución Bomberil dejo constancia del trabajo realizado en conjunto con todo el personal que prestamos nuestros servicios, aspirando que nuestras gestiones administrativas y operativas mejoren cada día, para estar prestos a los llamados de auxilios de nuestra población y siempre contar con el ánimo de progreso y en un futuro alcanzar y demostrar nuestra calidad y excelencia en los servicios que prestamos a la colectividad sigseña.</a:t>
            </a:r>
            <a:endParaRPr lang="es-EC"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866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ítulo 1"/>
          <p:cNvSpPr>
            <a:spLocks noGrp="1"/>
          </p:cNvSpPr>
          <p:nvPr>
            <p:ph type="title"/>
          </p:nvPr>
        </p:nvSpPr>
        <p:spPr>
          <a:xfrm>
            <a:off x="628650" y="3949700"/>
            <a:ext cx="7886700" cy="1104900"/>
          </a:xfrm>
        </p:spPr>
        <p:txBody>
          <a:bodyPr/>
          <a:lstStyle/>
          <a:p>
            <a:pPr algn="ctr"/>
            <a:r>
              <a:rPr lang="es-ES_tradnl" altLang="es-EC">
                <a:latin typeface="Helvetica Neue LT Std 55 Roman"/>
                <a:ea typeface="Helvetica Neue LT Std 55 Roman"/>
                <a:cs typeface="Helvetica Neue LT Std 55 Roman"/>
              </a:rPr>
              <a:t>GRACIAS </a:t>
            </a:r>
            <a:br>
              <a:rPr lang="es-ES_tradnl" altLang="es-EC" dirty="0">
                <a:latin typeface="Helvetica Neue LT Std 55 Roman"/>
                <a:ea typeface="Helvetica Neue LT Std 55 Roman"/>
                <a:cs typeface="Helvetica Neue LT Std 55 Roman"/>
              </a:rPr>
            </a:br>
            <a:r>
              <a:rPr lang="es-ES_tradnl" altLang="es-EC" dirty="0">
                <a:latin typeface="Helvetica Neue LT Std 55 Roman"/>
                <a:ea typeface="Helvetica Neue LT Std 55 Roman"/>
                <a:cs typeface="Helvetica Neue LT Std 55 Roman"/>
              </a:rPr>
              <a:t>“Éxitos en su día”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ítulo 1"/>
          <p:cNvSpPr>
            <a:spLocks noGrp="1"/>
          </p:cNvSpPr>
          <p:nvPr>
            <p:ph type="ctrTitle"/>
          </p:nvPr>
        </p:nvSpPr>
        <p:spPr>
          <a:xfrm>
            <a:off x="1270000" y="3759200"/>
            <a:ext cx="5486400" cy="914400"/>
          </a:xfrm>
        </p:spPr>
        <p:txBody>
          <a:bodyPr/>
          <a:lstStyle/>
          <a:p>
            <a:r>
              <a:rPr lang="es-ES" altLang="es-EC" sz="2800" b="1" dirty="0">
                <a:solidFill>
                  <a:srgbClr val="FF0000"/>
                </a:solidFill>
                <a:latin typeface="Arial Black" panose="020B0A04020102020204" pitchFamily="34" charset="0"/>
              </a:rPr>
              <a:t>RENDICIÓN DE CUENTAS 2020</a:t>
            </a:r>
            <a:endParaRPr lang="es-EC" altLang="es-EC" sz="2800" b="1" dirty="0">
              <a:solidFill>
                <a:srgbClr val="FF0000"/>
              </a:solidFill>
              <a:latin typeface="Arial Black" panose="020B0A04020102020204" pitchFamily="34" charset="0"/>
            </a:endParaRPr>
          </a:p>
        </p:txBody>
      </p:sp>
      <p:sp>
        <p:nvSpPr>
          <p:cNvPr id="5123" name="Subtítulo 2"/>
          <p:cNvSpPr>
            <a:spLocks noGrp="1"/>
          </p:cNvSpPr>
          <p:nvPr>
            <p:ph type="subTitle" idx="1"/>
          </p:nvPr>
        </p:nvSpPr>
        <p:spPr bwMode="auto">
          <a:xfrm>
            <a:off x="4330700" y="5080000"/>
            <a:ext cx="4216400" cy="419100"/>
          </a:xfrm>
        </p:spPr>
        <p:txBody>
          <a:bodyPr wrap="square" numCol="1" anchor="t" anchorCtr="0" compatLnSpc="1">
            <a:prstTxWarp prst="textNoShape">
              <a:avLst/>
            </a:prstTxWarp>
          </a:bodyPr>
          <a:lstStyle/>
          <a:p>
            <a:endParaRPr lang="es-EC" altLang="es-EC"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E8E717-6AF2-46A5-BAF0-F7BB4F88664E}"/>
              </a:ext>
            </a:extLst>
          </p:cNvPr>
          <p:cNvSpPr txBox="1"/>
          <p:nvPr/>
        </p:nvSpPr>
        <p:spPr>
          <a:xfrm>
            <a:off x="691662" y="742711"/>
            <a:ext cx="7643446" cy="3954544"/>
          </a:xfrm>
          <a:prstGeom prst="rect">
            <a:avLst/>
          </a:prstGeom>
          <a:noFill/>
        </p:spPr>
        <p:txBody>
          <a:bodyPr wrap="square">
            <a:spAutoFit/>
          </a:bodyPr>
          <a:lstStyle/>
          <a:p>
            <a:pPr algn="just">
              <a:lnSpc>
                <a:spcPct val="115000"/>
              </a:lnSpc>
            </a:pPr>
            <a:r>
              <a:rPr lang="es-ES" sz="2200" dirty="0">
                <a:effectLst/>
                <a:latin typeface="Times New Roman" panose="02020603050405020304" pitchFamily="18" charset="0"/>
                <a:ea typeface="Times New Roman" panose="02020603050405020304" pitchFamily="18" charset="0"/>
              </a:rPr>
              <a:t>En cumplimiento a lo dispuesto en la Constitución de la República, en la Ley Orgánica de Transparencia y Acceso a la Información Pública, en el artículo 95 de la Ley Orgánica de Participación Ciudadana y Control Social, a través del cual se informa de las acciones realizadas; y, la ciudadanía conoce, evalúa y ejerce su derecho a participar en la gestión de lo público. El proceso de Rendición de Cuentas del período 2020 está en marcha, de acuerdo con el nuevo cronograma aprobado por el Pleno del Consejo de Participación Ciudadana y Control Social de acuerdo con la Resolución Nro. CPCCS-PLE-SG-069-2021-476. </a:t>
            </a:r>
            <a:endParaRPr lang="es-EC"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517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DA51C4-B714-4D5D-886B-156C28A5A644}"/>
              </a:ext>
            </a:extLst>
          </p:cNvPr>
          <p:cNvSpPr txBox="1"/>
          <p:nvPr/>
        </p:nvSpPr>
        <p:spPr>
          <a:xfrm>
            <a:off x="457200" y="650918"/>
            <a:ext cx="8159261" cy="4655890"/>
          </a:xfrm>
          <a:prstGeom prst="rect">
            <a:avLst/>
          </a:prstGeom>
          <a:noFill/>
        </p:spPr>
        <p:txBody>
          <a:bodyPr wrap="square">
            <a:spAutoFit/>
          </a:bodyPr>
          <a:lstStyle/>
          <a:p>
            <a:pPr algn="ctr">
              <a:lnSpc>
                <a:spcPct val="115000"/>
              </a:lnSpc>
              <a:spcAft>
                <a:spcPts val="600"/>
              </a:spcAft>
              <a:tabLst>
                <a:tab pos="1128395" algn="l"/>
              </a:tabLst>
            </a:pPr>
            <a:r>
              <a:rPr lang="es-EC" sz="1700" b="1" dirty="0">
                <a:solidFill>
                  <a:srgbClr val="C00000"/>
                </a:solidFill>
                <a:effectLst/>
                <a:latin typeface="Times New Roman" panose="02020603050405020304" pitchFamily="18" charset="0"/>
                <a:ea typeface="Times New Roman" panose="02020603050405020304" pitchFamily="18" charset="0"/>
              </a:rPr>
              <a:t>QUIENES SOMOS</a:t>
            </a:r>
            <a:endParaRPr lang="es-EC" sz="1700" dirty="0">
              <a:solidFill>
                <a:srgbClr val="C00000"/>
              </a:solidFill>
              <a:effectLst/>
              <a:latin typeface="Times New Roman" panose="02020603050405020304" pitchFamily="18" charset="0"/>
              <a:ea typeface="Times New Roman" panose="02020603050405020304" pitchFamily="18" charset="0"/>
            </a:endParaRPr>
          </a:p>
          <a:p>
            <a:pPr algn="just"/>
            <a:r>
              <a:rPr lang="es-ES" sz="1700" dirty="0">
                <a:effectLst/>
                <a:latin typeface="Times New Roman" panose="02020603050405020304" pitchFamily="18" charset="0"/>
                <a:ea typeface="Times New Roman" panose="02020603050405020304" pitchFamily="18" charset="0"/>
              </a:rPr>
              <a:t>El Cuerpo de Bomberos Voluntarios del Sígsig es una institución eminentemente técnica, destinada específicamente a la prevención, mitigación y extinción de incendios, a defender a las personas y a las propiedades contra el fuego, realizar rescates y salvamentos, atención en primeros auxilios, brindar socorro en incidentes, accidentes o catástrofes ya sea de origen natural o antrópicos, así como en capacitación a la ciudadanía para prevenir y mitigar los flagelos rigiéndose en lo aplicable en la disposición de la Ley de Defensa Contra Incendios y sus reglamentos así como a la ordenanza de adscripción del cuerpo de bomberos voluntarios del Sígsig al gobierno autónomo descentralizado municipal de cantón Sígsig para el ejercicio del competencia constitucional de gestión de los servicios de prevención, protección, socorro y extinción de incendios.</a:t>
            </a:r>
          </a:p>
          <a:p>
            <a:pPr algn="just"/>
            <a:endParaRPr lang="es-ES" sz="1700" b="1" dirty="0">
              <a:latin typeface="Times New Roman" panose="02020603050405020304" pitchFamily="18" charset="0"/>
              <a:ea typeface="Times New Roman" panose="02020603050405020304" pitchFamily="18" charset="0"/>
            </a:endParaRPr>
          </a:p>
          <a:p>
            <a:pPr algn="ctr"/>
            <a:r>
              <a:rPr lang="es-ES" sz="1700" b="1" dirty="0">
                <a:solidFill>
                  <a:srgbClr val="C00000"/>
                </a:solidFill>
                <a:effectLst/>
                <a:latin typeface="Times New Roman" panose="02020603050405020304" pitchFamily="18" charset="0"/>
                <a:ea typeface="Times New Roman" panose="02020603050405020304" pitchFamily="18" charset="0"/>
              </a:rPr>
              <a:t>MISIÓN</a:t>
            </a:r>
            <a:endParaRPr lang="es-EC" sz="1700" dirty="0">
              <a:solidFill>
                <a:srgbClr val="C00000"/>
              </a:solidFill>
              <a:effectLst/>
              <a:latin typeface="Times New Roman" panose="02020603050405020304" pitchFamily="18" charset="0"/>
              <a:ea typeface="Times New Roman" panose="02020603050405020304" pitchFamily="18" charset="0"/>
            </a:endParaRPr>
          </a:p>
          <a:p>
            <a:pPr algn="just">
              <a:spcAft>
                <a:spcPts val="1200"/>
              </a:spcAft>
            </a:pPr>
            <a:r>
              <a:rPr lang="es-ES" sz="1700" dirty="0">
                <a:effectLst/>
                <a:latin typeface="Times New Roman" panose="02020603050405020304" pitchFamily="18" charset="0"/>
                <a:ea typeface="Times New Roman" panose="02020603050405020304" pitchFamily="18" charset="0"/>
              </a:rPr>
              <a:t>Salvar vidas y proteger bienes mediante acciones oportunas y eficientes en la lucha contra el fuego, rescate y salvamento; prevención y atención de emergencias por desastres naturales y/o producidos por el ser humano; planificación, coordinación, organización y capacitación del servicio de Prevención y Control de Incendios en el cantón Sígsig.</a:t>
            </a:r>
            <a:endParaRPr lang="es-EC"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31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F823A36-564D-4F86-828F-9BAAE09E1EC1}"/>
              </a:ext>
            </a:extLst>
          </p:cNvPr>
          <p:cNvSpPr/>
          <p:nvPr/>
        </p:nvSpPr>
        <p:spPr>
          <a:xfrm>
            <a:off x="914400" y="2137410"/>
            <a:ext cx="7372350" cy="1783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a:ln w="0"/>
                <a:solidFill>
                  <a:srgbClr val="FF0000"/>
                </a:solidFill>
                <a:latin typeface="Impact" panose="020B0806030902050204" pitchFamily="34" charset="0"/>
              </a:rPr>
              <a:t>INFORME FINANCIERO</a:t>
            </a:r>
            <a:endParaRPr lang="es-EC" sz="2000" dirty="0">
              <a:ln w="0"/>
              <a:solidFill>
                <a:srgbClr val="FF0000"/>
              </a:solidFill>
              <a:latin typeface="Impact" panose="020B0806030902050204" pitchFamily="34" charset="0"/>
            </a:endParaRPr>
          </a:p>
        </p:txBody>
      </p:sp>
    </p:spTree>
    <p:extLst>
      <p:ext uri="{BB962C8B-B14F-4D97-AF65-F5344CB8AC3E}">
        <p14:creationId xmlns:p14="http://schemas.microsoft.com/office/powerpoint/2010/main" val="30287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6736FD3-BC85-4DF9-9137-DB42B7249528}"/>
              </a:ext>
            </a:extLst>
          </p:cNvPr>
          <p:cNvSpPr/>
          <p:nvPr/>
        </p:nvSpPr>
        <p:spPr>
          <a:xfrm>
            <a:off x="936747" y="902648"/>
            <a:ext cx="7270505" cy="584775"/>
          </a:xfrm>
          <a:prstGeom prst="rect">
            <a:avLst/>
          </a:prstGeom>
        </p:spPr>
        <p:txBody>
          <a:bodyPr wrap="square">
            <a:spAutoFit/>
          </a:bodyPr>
          <a:lstStyle/>
          <a:p>
            <a:pPr algn="ctr"/>
            <a:r>
              <a:rPr lang="es-EC" sz="3200" b="1" dirty="0">
                <a:ln w="22225">
                  <a:solidFill>
                    <a:schemeClr val="bg1"/>
                  </a:solidFill>
                  <a:prstDash val="solid"/>
                </a:ln>
                <a:solidFill>
                  <a:srgbClr val="C00000"/>
                </a:solidFill>
                <a:latin typeface="Impact" panose="020B0806030902050204" pitchFamily="34" charset="0"/>
                <a:ea typeface="Adobe Fan Heiti Std B" panose="020B0700000000000000" pitchFamily="34" charset="-128"/>
              </a:rPr>
              <a:t>FUENTES DE FINANCIAMIENTO DE INGRESOS </a:t>
            </a:r>
            <a:endParaRPr lang="es-EC" sz="3200" dirty="0"/>
          </a:p>
        </p:txBody>
      </p:sp>
      <p:graphicFrame>
        <p:nvGraphicFramePr>
          <p:cNvPr id="4" name="Gráfico 3">
            <a:extLst>
              <a:ext uri="{FF2B5EF4-FFF2-40B4-BE49-F238E27FC236}">
                <a16:creationId xmlns:a16="http://schemas.microsoft.com/office/drawing/2014/main" id="{B7CDD83D-7894-4888-8678-90E9E8FFB264}"/>
              </a:ext>
            </a:extLst>
          </p:cNvPr>
          <p:cNvGraphicFramePr>
            <a:graphicFrameLocks/>
          </p:cNvGraphicFramePr>
          <p:nvPr>
            <p:extLst>
              <p:ext uri="{D42A27DB-BD31-4B8C-83A1-F6EECF244321}">
                <p14:modId xmlns:p14="http://schemas.microsoft.com/office/powerpoint/2010/main" val="3312430940"/>
              </p:ext>
            </p:extLst>
          </p:nvPr>
        </p:nvGraphicFramePr>
        <p:xfrm>
          <a:off x="1219200" y="1485900"/>
          <a:ext cx="6635262" cy="3672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387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37680D5-D99C-4855-A260-260B02B73379}"/>
              </a:ext>
            </a:extLst>
          </p:cNvPr>
          <p:cNvSpPr/>
          <p:nvPr/>
        </p:nvSpPr>
        <p:spPr>
          <a:xfrm>
            <a:off x="1055077" y="750248"/>
            <a:ext cx="7115909" cy="584775"/>
          </a:xfrm>
          <a:prstGeom prst="rect">
            <a:avLst/>
          </a:prstGeom>
        </p:spPr>
        <p:txBody>
          <a:bodyPr wrap="square">
            <a:spAutoFit/>
          </a:bodyPr>
          <a:lstStyle/>
          <a:p>
            <a:pPr algn="ctr"/>
            <a:r>
              <a:rPr lang="es-EC" sz="3200" b="1" spc="50" dirty="0">
                <a:ln w="0"/>
                <a:solidFill>
                  <a:srgbClr val="CC0000"/>
                </a:solidFill>
                <a:effectLst>
                  <a:innerShdw blurRad="63500" dist="50800" dir="13500000">
                    <a:srgbClr val="000000">
                      <a:alpha val="50000"/>
                    </a:srgbClr>
                  </a:innerShdw>
                </a:effectLst>
                <a:latin typeface="Impact" panose="020B0806030902050204" pitchFamily="34" charset="0"/>
                <a:ea typeface="Adobe Fan Heiti Std B" panose="020B0700000000000000" pitchFamily="34" charset="-128"/>
              </a:rPr>
              <a:t>GRUPOS DE GASTOS</a:t>
            </a:r>
            <a:endParaRPr lang="es-EC" sz="3200" b="1" spc="50" dirty="0">
              <a:ln w="0"/>
              <a:solidFill>
                <a:srgbClr val="CC0000"/>
              </a:solidFill>
              <a:effectLst>
                <a:innerShdw blurRad="63500" dist="50800" dir="13500000">
                  <a:srgbClr val="000000">
                    <a:alpha val="50000"/>
                  </a:srgbClr>
                </a:innerShdw>
              </a:effectLst>
            </a:endParaRPr>
          </a:p>
        </p:txBody>
      </p:sp>
      <p:graphicFrame>
        <p:nvGraphicFramePr>
          <p:cNvPr id="6" name="Gráfico 5">
            <a:extLst>
              <a:ext uri="{FF2B5EF4-FFF2-40B4-BE49-F238E27FC236}">
                <a16:creationId xmlns:a16="http://schemas.microsoft.com/office/drawing/2014/main" id="{02C40F4F-0076-41F2-8E22-6C57423B64D8}"/>
              </a:ext>
            </a:extLst>
          </p:cNvPr>
          <p:cNvGraphicFramePr>
            <a:graphicFrameLocks/>
          </p:cNvGraphicFramePr>
          <p:nvPr>
            <p:extLst>
              <p:ext uri="{D42A27DB-BD31-4B8C-83A1-F6EECF244321}">
                <p14:modId xmlns:p14="http://schemas.microsoft.com/office/powerpoint/2010/main" val="352040070"/>
              </p:ext>
            </p:extLst>
          </p:nvPr>
        </p:nvGraphicFramePr>
        <p:xfrm>
          <a:off x="1055077" y="1335023"/>
          <a:ext cx="7268307" cy="3881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555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7A9A63B-C0A4-4448-AF48-640076B9CB90}"/>
              </a:ext>
            </a:extLst>
          </p:cNvPr>
          <p:cNvSpPr/>
          <p:nvPr/>
        </p:nvSpPr>
        <p:spPr>
          <a:xfrm>
            <a:off x="1383323" y="983259"/>
            <a:ext cx="6693877" cy="2431435"/>
          </a:xfrm>
          <a:prstGeom prst="rect">
            <a:avLst/>
          </a:prstGeom>
        </p:spPr>
        <p:txBody>
          <a:bodyPr wrap="square">
            <a:spAutoFit/>
          </a:bodyPr>
          <a:lstStyle/>
          <a:p>
            <a:pPr algn="ctr">
              <a:defRPr sz="1800" b="1" i="0" u="none" strike="noStrike" kern="1200" baseline="0">
                <a:solidFill>
                  <a:srgbClr val="C00000"/>
                </a:solidFill>
                <a:latin typeface="+mn-lt"/>
                <a:ea typeface="+mn-ea"/>
                <a:cs typeface="+mn-cs"/>
              </a:defRPr>
            </a:pPr>
            <a:r>
              <a:rPr lang="es-EC" sz="3600" b="1" dirty="0">
                <a:solidFill>
                  <a:srgbClr val="C00000"/>
                </a:solidFill>
                <a:latin typeface="Impact" panose="020B0806030902050204" pitchFamily="34" charset="0"/>
              </a:rPr>
              <a:t>SALDO EN EL BANCO CENTAL PARA EL AÑO 2021</a:t>
            </a:r>
          </a:p>
          <a:p>
            <a:pPr algn="ctr">
              <a:defRPr sz="1800" b="1" i="0" u="none" strike="noStrike" kern="1200" baseline="0">
                <a:solidFill>
                  <a:srgbClr val="C00000"/>
                </a:solidFill>
                <a:latin typeface="+mn-lt"/>
                <a:ea typeface="+mn-ea"/>
                <a:cs typeface="+mn-cs"/>
              </a:defRPr>
            </a:pPr>
            <a:endParaRPr lang="es-EC" sz="3200" b="1" dirty="0">
              <a:solidFill>
                <a:srgbClr val="C00000"/>
              </a:solidFill>
              <a:latin typeface="Impact" panose="020B0806030902050204" pitchFamily="34" charset="0"/>
            </a:endParaRPr>
          </a:p>
          <a:p>
            <a:pPr algn="ctr">
              <a:defRPr sz="1800" b="1" i="0" u="none" strike="noStrike" kern="1200" baseline="0">
                <a:solidFill>
                  <a:srgbClr val="C00000"/>
                </a:solidFill>
                <a:latin typeface="+mn-lt"/>
                <a:ea typeface="+mn-ea"/>
                <a:cs typeface="+mn-cs"/>
              </a:defRPr>
            </a:pPr>
            <a:r>
              <a:rPr lang="es-EC" sz="4800" b="1" dirty="0">
                <a:solidFill>
                  <a:schemeClr val="tx1">
                    <a:lumMod val="95000"/>
                    <a:lumOff val="5000"/>
                  </a:schemeClr>
                </a:solidFill>
                <a:latin typeface="Impact" panose="020B0806030902050204" pitchFamily="34" charset="0"/>
              </a:rPr>
              <a:t>84.686,15</a:t>
            </a:r>
          </a:p>
        </p:txBody>
      </p:sp>
    </p:spTree>
    <p:extLst>
      <p:ext uri="{BB962C8B-B14F-4D97-AF65-F5344CB8AC3E}">
        <p14:creationId xmlns:p14="http://schemas.microsoft.com/office/powerpoint/2010/main" val="292900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5EBFA5-4385-424F-939D-B7CD0380C16A}"/>
              </a:ext>
            </a:extLst>
          </p:cNvPr>
          <p:cNvSpPr txBox="1"/>
          <p:nvPr/>
        </p:nvSpPr>
        <p:spPr>
          <a:xfrm>
            <a:off x="1066801" y="1706269"/>
            <a:ext cx="7280030" cy="2308324"/>
          </a:xfrm>
          <a:prstGeom prst="rect">
            <a:avLst/>
          </a:prstGeom>
          <a:noFill/>
        </p:spPr>
        <p:txBody>
          <a:bodyPr wrap="square">
            <a:spAutoFit/>
          </a:bodyPr>
          <a:lstStyle/>
          <a:p>
            <a:pPr algn="ctr"/>
            <a:r>
              <a:rPr lang="es-ES" sz="2400" dirty="0">
                <a:solidFill>
                  <a:schemeClr val="tx1">
                    <a:lumMod val="95000"/>
                    <a:lumOff val="5000"/>
                  </a:schemeClr>
                </a:solidFill>
                <a:latin typeface="Times New Roman" panose="02020603050405020304" pitchFamily="18" charset="0"/>
                <a:cs typeface="Times New Roman" panose="02020603050405020304" pitchFamily="18" charset="0"/>
              </a:rPr>
              <a:t>El presupuesto institucional se ejecutó en un 47.36 %, del cual hemos destinado el 28,79% para cancelar las remuneraciones de 19 funcionarios entre operativos y administrativos, el presupuesto del año 2020.</a:t>
            </a:r>
            <a:endParaRPr lang="es-EC"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s-ES" sz="2400" dirty="0">
                <a:solidFill>
                  <a:schemeClr val="tx1">
                    <a:lumMod val="95000"/>
                    <a:lumOff val="5000"/>
                  </a:schemeClr>
                </a:solidFill>
                <a:latin typeface="Times New Roman" panose="02020603050405020304" pitchFamily="18" charset="0"/>
                <a:cs typeface="Times New Roman" panose="02020603050405020304" pitchFamily="18" charset="0"/>
              </a:rPr>
              <a:t>Todos estos ingresos y gastos son aplicados a la fuente 002 (recursos fiscales generados por las instituciones).</a:t>
            </a:r>
            <a:endParaRPr lang="es-EC"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36472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CBVSigsig" id="{1ABA6658-8EEE-4448-8DA0-1A1908A2EEFD}" vid="{CB58448E-0905-FC44-8900-B0BA63EDB4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 CBVSigsig</Template>
  <TotalTime>442</TotalTime>
  <Words>805</Words>
  <Application>Microsoft Office PowerPoint</Application>
  <PresentationFormat>Presentación en pantalla (16:10)</PresentationFormat>
  <Paragraphs>129</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Arial Black</vt:lpstr>
      <vt:lpstr>Calibri</vt:lpstr>
      <vt:lpstr>Calibri Light</vt:lpstr>
      <vt:lpstr>Helvetica Neue LT Std 55 Roman</vt:lpstr>
      <vt:lpstr>Impact</vt:lpstr>
      <vt:lpstr>Times New Roman</vt:lpstr>
      <vt:lpstr>Tema de Office</vt:lpstr>
      <vt:lpstr>Presentación de PowerPoint</vt:lpstr>
      <vt:lpstr>RENDICIÓN DE CUENTAS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“Éxitos en su día”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SMART14pro</dc:creator>
  <cp:lastModifiedBy>Secretaria</cp:lastModifiedBy>
  <cp:revision>15</cp:revision>
  <dcterms:created xsi:type="dcterms:W3CDTF">2017-05-02T13:57:20Z</dcterms:created>
  <dcterms:modified xsi:type="dcterms:W3CDTF">2021-06-16T13:33:51Z</dcterms:modified>
</cp:coreProperties>
</file>